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2" r:id="rId21"/>
    <p:sldId id="263" r:id="rId22"/>
  </p:sldIdLst>
  <p:sldSz cx="15238413" cy="7974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11">
          <p15:clr>
            <a:srgbClr val="A4A3A4"/>
          </p15:clr>
        </p15:guide>
        <p15:guide id="2" pos="47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454"/>
    <a:srgbClr val="F2B950"/>
    <a:srgbClr val="664A8C"/>
    <a:srgbClr val="18AD4D"/>
    <a:srgbClr val="FAAC18"/>
    <a:srgbClr val="FBDEC3"/>
    <a:srgbClr val="04243A"/>
    <a:srgbClr val="00B6A8"/>
    <a:srgbClr val="FDD34B"/>
    <a:srgbClr val="88B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540" y="60"/>
      </p:cViewPr>
      <p:guideLst>
        <p:guide orient="horz" pos="2511"/>
        <p:guide pos="4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802" y="1305007"/>
            <a:ext cx="11428810" cy="2776138"/>
          </a:xfrm>
        </p:spPr>
        <p:txBody>
          <a:bodyPr anchor="b"/>
          <a:lstStyle>
            <a:lvl1pPr algn="ctr">
              <a:defRPr sz="6976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4188203"/>
            <a:ext cx="11428810" cy="1925207"/>
          </a:xfrm>
        </p:spPr>
        <p:txBody>
          <a:bodyPr/>
          <a:lstStyle>
            <a:lvl1pPr marL="0" indent="0" algn="ctr">
              <a:buNone/>
              <a:defRPr sz="2790"/>
            </a:lvl1pPr>
            <a:lvl2pPr marL="531586" indent="0" algn="ctr">
              <a:buNone/>
              <a:defRPr sz="2325"/>
            </a:lvl2pPr>
            <a:lvl3pPr marL="1063173" indent="0" algn="ctr">
              <a:buNone/>
              <a:defRPr sz="2093"/>
            </a:lvl3pPr>
            <a:lvl4pPr marL="1594759" indent="0" algn="ctr">
              <a:buNone/>
              <a:defRPr sz="1860"/>
            </a:lvl4pPr>
            <a:lvl5pPr marL="2126346" indent="0" algn="ctr">
              <a:buNone/>
              <a:defRPr sz="1860"/>
            </a:lvl5pPr>
            <a:lvl6pPr marL="2657932" indent="0" algn="ctr">
              <a:buNone/>
              <a:defRPr sz="1860"/>
            </a:lvl6pPr>
            <a:lvl7pPr marL="3189519" indent="0" algn="ctr">
              <a:buNone/>
              <a:defRPr sz="1860"/>
            </a:lvl7pPr>
            <a:lvl8pPr marL="3721105" indent="0" algn="ctr">
              <a:buNone/>
              <a:defRPr sz="1860"/>
            </a:lvl8pPr>
            <a:lvl9pPr marL="4252692" indent="0" algn="ctr">
              <a:buNone/>
              <a:defRPr sz="186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112-F80A-4EB6-A35C-A505E484BBFD}" type="datetimeFigureOut">
              <a:rPr lang="tr-TR" smtClean="0"/>
              <a:t>07.03.2025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274-3313-43E8-A4B1-CB40BC996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267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112-F80A-4EB6-A35C-A505E484BBFD}" type="datetimeFigureOut">
              <a:rPr lang="tr-TR" smtClean="0"/>
              <a:t>07.03.2025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274-3313-43E8-A4B1-CB40BC996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11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89" y="424543"/>
            <a:ext cx="3285783" cy="675760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1" y="424543"/>
            <a:ext cx="9666868" cy="67576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112-F80A-4EB6-A35C-A505E484BBFD}" type="datetimeFigureOut">
              <a:rPr lang="tr-TR" smtClean="0"/>
              <a:t>07.03.2025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274-3313-43E8-A4B1-CB40BC996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06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112-F80A-4EB6-A35C-A505E484BBFD}" type="datetimeFigureOut">
              <a:rPr lang="tr-TR" smtClean="0"/>
              <a:t>07.03.2025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274-3313-43E8-A4B1-CB40BC996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3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4" y="1987967"/>
            <a:ext cx="13143131" cy="3316967"/>
          </a:xfrm>
        </p:spPr>
        <p:txBody>
          <a:bodyPr anchor="b"/>
          <a:lstStyle>
            <a:lvl1pPr>
              <a:defRPr sz="6976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4" y="5336314"/>
            <a:ext cx="13143131" cy="1744315"/>
          </a:xfrm>
        </p:spPr>
        <p:txBody>
          <a:bodyPr/>
          <a:lstStyle>
            <a:lvl1pPr marL="0" indent="0">
              <a:buNone/>
              <a:defRPr sz="2790">
                <a:solidFill>
                  <a:schemeClr val="tx1">
                    <a:tint val="75000"/>
                  </a:schemeClr>
                </a:solidFill>
              </a:defRPr>
            </a:lvl1pPr>
            <a:lvl2pPr marL="531586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063173" indent="0">
              <a:buNone/>
              <a:defRPr sz="2093">
                <a:solidFill>
                  <a:schemeClr val="tx1">
                    <a:tint val="75000"/>
                  </a:schemeClr>
                </a:solidFill>
              </a:defRPr>
            </a:lvl3pPr>
            <a:lvl4pPr marL="159475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4pPr>
            <a:lvl5pPr marL="2126346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5pPr>
            <a:lvl6pPr marL="26579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6pPr>
            <a:lvl7pPr marL="318951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7pPr>
            <a:lvl8pPr marL="3721105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8pPr>
            <a:lvl9pPr marL="425269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112-F80A-4EB6-A35C-A505E484BBFD}" type="datetimeFigureOut">
              <a:rPr lang="tr-TR" smtClean="0"/>
              <a:t>07.03.2025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274-3313-43E8-A4B1-CB40BC996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390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2122712"/>
            <a:ext cx="6476326" cy="50594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2122712"/>
            <a:ext cx="6476326" cy="50594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112-F80A-4EB6-A35C-A505E484BBFD}" type="datetimeFigureOut">
              <a:rPr lang="tr-TR" smtClean="0"/>
              <a:t>07.03.2025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274-3313-43E8-A4B1-CB40BC996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64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424543"/>
            <a:ext cx="13143131" cy="154127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6" y="1954742"/>
            <a:ext cx="6446562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6" y="2912730"/>
            <a:ext cx="6446562" cy="4284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7" y="1954742"/>
            <a:ext cx="6478310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7" y="2912730"/>
            <a:ext cx="6478310" cy="4284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112-F80A-4EB6-A35C-A505E484BBFD}" type="datetimeFigureOut">
              <a:rPr lang="tr-TR" smtClean="0"/>
              <a:t>07.03.2025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274-3313-43E8-A4B1-CB40BC996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80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112-F80A-4EB6-A35C-A505E484BBFD}" type="datetimeFigureOut">
              <a:rPr lang="tr-TR" smtClean="0"/>
              <a:t>07.03.2025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274-3313-43E8-A4B1-CB40BC996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63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112-F80A-4EB6-A35C-A505E484BBFD}" type="datetimeFigureOut">
              <a:rPr lang="tr-TR" smtClean="0"/>
              <a:t>07.03.2025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274-3313-43E8-A4B1-CB40BC996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09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31601"/>
            <a:ext cx="4914784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1148111"/>
            <a:ext cx="7714447" cy="5666718"/>
          </a:xfrm>
        </p:spPr>
        <p:txBody>
          <a:bodyPr/>
          <a:lstStyle>
            <a:lvl1pPr>
              <a:defRPr sz="3721"/>
            </a:lvl1pPr>
            <a:lvl2pPr>
              <a:defRPr sz="3256"/>
            </a:lvl2pPr>
            <a:lvl3pPr>
              <a:defRPr sz="279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392204"/>
            <a:ext cx="4914784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112-F80A-4EB6-A35C-A505E484BBFD}" type="datetimeFigureOut">
              <a:rPr lang="tr-TR" smtClean="0"/>
              <a:t>07.03.2025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274-3313-43E8-A4B1-CB40BC996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39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31601"/>
            <a:ext cx="4914784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1148111"/>
            <a:ext cx="7714447" cy="5666718"/>
          </a:xfrm>
        </p:spPr>
        <p:txBody>
          <a:bodyPr anchor="t"/>
          <a:lstStyle>
            <a:lvl1pPr marL="0" indent="0">
              <a:buNone/>
              <a:defRPr sz="3721"/>
            </a:lvl1pPr>
            <a:lvl2pPr marL="531586" indent="0">
              <a:buNone/>
              <a:defRPr sz="3256"/>
            </a:lvl2pPr>
            <a:lvl3pPr marL="1063173" indent="0">
              <a:buNone/>
              <a:defRPr sz="2790"/>
            </a:lvl3pPr>
            <a:lvl4pPr marL="1594759" indent="0">
              <a:buNone/>
              <a:defRPr sz="2325"/>
            </a:lvl4pPr>
            <a:lvl5pPr marL="2126346" indent="0">
              <a:buNone/>
              <a:defRPr sz="2325"/>
            </a:lvl5pPr>
            <a:lvl6pPr marL="2657932" indent="0">
              <a:buNone/>
              <a:defRPr sz="2325"/>
            </a:lvl6pPr>
            <a:lvl7pPr marL="3189519" indent="0">
              <a:buNone/>
              <a:defRPr sz="2325"/>
            </a:lvl7pPr>
            <a:lvl8pPr marL="3721105" indent="0">
              <a:buNone/>
              <a:defRPr sz="2325"/>
            </a:lvl8pPr>
            <a:lvl9pPr marL="4252692" indent="0">
              <a:buNone/>
              <a:defRPr sz="232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392204"/>
            <a:ext cx="4914784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112-F80A-4EB6-A35C-A505E484BBFD}" type="datetimeFigureOut">
              <a:rPr lang="tr-TR" smtClean="0"/>
              <a:t>07.03.2025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0274-3313-43E8-A4B1-CB40BC996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91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24543"/>
            <a:ext cx="13143131" cy="15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122712"/>
            <a:ext cx="13143131" cy="505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7390729"/>
            <a:ext cx="3428643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3112-F80A-4EB6-A35C-A505E484BBFD}" type="datetimeFigureOut">
              <a:rPr lang="tr-TR" smtClean="0"/>
              <a:t>07.03.2025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390729"/>
            <a:ext cx="514296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390729"/>
            <a:ext cx="3428643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D0274-3313-43E8-A4B1-CB40BC996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06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3173" rtl="0" eaLnBrk="1" latinLnBrk="0" hangingPunct="1">
        <a:lnSpc>
          <a:spcPct val="90000"/>
        </a:lnSpc>
        <a:spcBef>
          <a:spcPct val="0"/>
        </a:spcBef>
        <a:buNone/>
        <a:defRPr sz="51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793" indent="-265793" algn="l" defTabSz="1063173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3256" kern="1200">
          <a:solidFill>
            <a:schemeClr val="tx1"/>
          </a:solidFill>
          <a:latin typeface="+mn-lt"/>
          <a:ea typeface="+mn-ea"/>
          <a:cs typeface="+mn-cs"/>
        </a:defRPr>
      </a:lvl1pPr>
      <a:lvl2pPr marL="797380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90" kern="1200">
          <a:solidFill>
            <a:schemeClr val="tx1"/>
          </a:solidFill>
          <a:latin typeface="+mn-lt"/>
          <a:ea typeface="+mn-ea"/>
          <a:cs typeface="+mn-cs"/>
        </a:defRPr>
      </a:lvl2pPr>
      <a:lvl3pPr marL="1328966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860553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392139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92372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11" Type="http://schemas.openxmlformats.org/officeDocument/2006/relationships/image" Target="../media/image59.emf"/><Relationship Id="rId5" Type="http://schemas.openxmlformats.org/officeDocument/2006/relationships/image" Target="../media/image53.emf"/><Relationship Id="rId10" Type="http://schemas.openxmlformats.org/officeDocument/2006/relationships/image" Target="../media/image58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1.svg"/><Relationship Id="rId4" Type="http://schemas.openxmlformats.org/officeDocument/2006/relationships/image" Target="../media/image6.emf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3.png"/><Relationship Id="rId18" Type="http://schemas.openxmlformats.org/officeDocument/2006/relationships/image" Target="../media/image36.svg"/><Relationship Id="rId3" Type="http://schemas.openxmlformats.org/officeDocument/2006/relationships/image" Target="../media/image16.emf"/><Relationship Id="rId21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openxmlformats.org/officeDocument/2006/relationships/image" Target="../media/image30.svg"/><Relationship Id="rId17" Type="http://schemas.openxmlformats.org/officeDocument/2006/relationships/image" Target="../media/image25.png"/><Relationship Id="rId2" Type="http://schemas.openxmlformats.org/officeDocument/2006/relationships/image" Target="../media/image15.emf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11" Type="http://schemas.openxmlformats.org/officeDocument/2006/relationships/image" Target="../media/image22.png"/><Relationship Id="rId5" Type="http://schemas.openxmlformats.org/officeDocument/2006/relationships/image" Target="../media/image18.emf"/><Relationship Id="rId15" Type="http://schemas.openxmlformats.org/officeDocument/2006/relationships/image" Target="../media/image24.png"/><Relationship Id="rId10" Type="http://schemas.openxmlformats.org/officeDocument/2006/relationships/image" Target="../media/image28.svg"/><Relationship Id="rId19" Type="http://schemas.openxmlformats.org/officeDocument/2006/relationships/image" Target="../media/image26.png"/><Relationship Id="rId4" Type="http://schemas.openxmlformats.org/officeDocument/2006/relationships/image" Target="../media/image17.emf"/><Relationship Id="rId9" Type="http://schemas.openxmlformats.org/officeDocument/2006/relationships/image" Target="../media/image21.png"/><Relationship Id="rId14" Type="http://schemas.openxmlformats.org/officeDocument/2006/relationships/image" Target="../media/image32.svg"/><Relationship Id="rId22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4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8.sv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36.png"/><Relationship Id="rId17" Type="http://schemas.openxmlformats.org/officeDocument/2006/relationships/image" Target="../media/image62.svg"/><Relationship Id="rId2" Type="http://schemas.openxmlformats.org/officeDocument/2006/relationships/image" Target="../media/image3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5" Type="http://schemas.openxmlformats.org/officeDocument/2006/relationships/image" Target="../media/image60.sv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54.sv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66.sv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7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ekran görüntüsü, tasarım, grafik tasarım içeren bir resim&#10;&#10;Açıklama otomatik olarak oluşturuldu">
            <a:extLst>
              <a:ext uri="{FF2B5EF4-FFF2-40B4-BE49-F238E27FC236}">
                <a16:creationId xmlns="" xmlns:a16="http://schemas.microsoft.com/office/drawing/2014/main" id="{CCEA48FC-0530-52F3-9A81-36CF84FBD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36968" cy="7974013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5381844" y="7310332"/>
            <a:ext cx="4474723" cy="3064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ŞEHİT ÖMER HALİSDEMİR AİHL</a:t>
            </a:r>
            <a:endParaRPr lang="tr-TR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269" y="6807505"/>
            <a:ext cx="1010144" cy="100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67164" y="136635"/>
            <a:ext cx="770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Son 10 Yıldır Lisans Kontenjanları ve Yerleşen Aday Verileri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939" y="1644596"/>
            <a:ext cx="3258533" cy="54920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579" y="2214133"/>
            <a:ext cx="1961217" cy="91655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207" y="3426021"/>
            <a:ext cx="1935598" cy="56421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575" y="4176987"/>
            <a:ext cx="1922728" cy="72607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0137" y="5572398"/>
            <a:ext cx="2463505" cy="63687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3641" y="3745914"/>
            <a:ext cx="3818021" cy="246336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5851" y="1247889"/>
            <a:ext cx="2716824" cy="284904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2761" y="4743822"/>
            <a:ext cx="2955814" cy="255206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85090" y="1071097"/>
            <a:ext cx="2572315" cy="2697503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2219915" y="2211280"/>
            <a:ext cx="1788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TYT OTURUMU</a:t>
            </a:r>
          </a:p>
          <a:p>
            <a:pPr algn="ctr"/>
            <a:r>
              <a:rPr lang="tr-T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SORU</a:t>
            </a:r>
          </a:p>
          <a:p>
            <a:pPr algn="ctr"/>
            <a:r>
              <a:rPr lang="tr-T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165 DAKİKA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6507" y="1638055"/>
            <a:ext cx="475510" cy="47697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33492" y="1397039"/>
            <a:ext cx="475510" cy="47697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4610" y="5146747"/>
            <a:ext cx="475510" cy="476973"/>
          </a:xfrm>
          <a:prstGeom prst="rect">
            <a:avLst/>
          </a:prstGeom>
        </p:spPr>
      </p:pic>
      <p:sp>
        <p:nvSpPr>
          <p:cNvPr id="19" name="Dikdörtgen 18"/>
          <p:cNvSpPr/>
          <p:nvPr/>
        </p:nvSpPr>
        <p:spPr>
          <a:xfrm>
            <a:off x="2730106" y="5748861"/>
            <a:ext cx="1844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YDT OTURUMU</a:t>
            </a:r>
          </a:p>
          <a:p>
            <a:pPr algn="ctr"/>
            <a:r>
              <a:rPr lang="tr-T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 SORU</a:t>
            </a:r>
          </a:p>
          <a:p>
            <a:pPr algn="ctr"/>
            <a:r>
              <a:rPr lang="tr-T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DAKİKA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10548987" y="2027477"/>
            <a:ext cx="1844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AYT OTURUMU</a:t>
            </a:r>
          </a:p>
          <a:p>
            <a:pPr algn="ctr"/>
            <a:r>
              <a:rPr lang="tr-TR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160 SORU</a:t>
            </a:r>
          </a:p>
          <a:p>
            <a:pPr algn="ctr"/>
            <a:r>
              <a:rPr lang="tr-TR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180 DAKİKA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11703589" y="4647570"/>
            <a:ext cx="30462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AYT OTURUMLARINDA HER PUAN TÜRÜ İÇİN ADAYIN ÇÖZMESİ GEREKEN SORU SAYISI 80 OLUP, TOPLAM SORU SAYISI VE SINAV SÜREVİ VERİLMİŞTİR.</a:t>
            </a:r>
          </a:p>
        </p:txBody>
      </p:sp>
    </p:spTree>
    <p:extLst>
      <p:ext uri="{BB962C8B-B14F-4D97-AF65-F5344CB8AC3E}">
        <p14:creationId xmlns:p14="http://schemas.microsoft.com/office/powerpoint/2010/main" val="13735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847374" y="152677"/>
            <a:ext cx="770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Ortaöğretim Başarı Puanının (OBP) Hesaplanması</a:t>
            </a:r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67" y="1241929"/>
            <a:ext cx="4014724" cy="56240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11" y="1241929"/>
            <a:ext cx="4018424" cy="56240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470" y="1241929"/>
            <a:ext cx="4025303" cy="562409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890237" y="1973179"/>
            <a:ext cx="4010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</a:rPr>
              <a:t>OBP PUANI </a:t>
            </a:r>
            <a:r>
              <a:rPr lang="tr-TR" sz="1600" b="1" dirty="0" smtClean="0">
                <a:solidFill>
                  <a:schemeClr val="bg1"/>
                </a:solidFill>
              </a:rPr>
              <a:t>AÇIKLAMASI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195883" y="2053389"/>
            <a:ext cx="4010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OBP PUANI HESAPLAMA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501529" y="2053389"/>
            <a:ext cx="4010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OBP </a:t>
            </a:r>
            <a:r>
              <a:rPr lang="tr-TR" sz="1600" b="1" dirty="0" smtClean="0"/>
              <a:t> HESAP KISA </a:t>
            </a:r>
            <a:r>
              <a:rPr lang="tr-TR" sz="1600" b="1" dirty="0"/>
              <a:t>YOLU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890237" y="2727157"/>
            <a:ext cx="3059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664A8C"/>
                </a:solidFill>
              </a:rPr>
              <a:t>OBP HESAPLANMASINDA DİPLOMA NOTU ÖNEMLİDİR. BU NEDENLE SON SINIF ADAYLARININ DİPLOMA NOTLARINA DİKKAT ETMESİ GEREKMEKTEDİR. DİPLOMA PUANI HESAPLAMASI AŞAĞIDAKİ GİBİ YAPILIR</a:t>
            </a:r>
            <a:r>
              <a:rPr lang="tr-TR" b="1" dirty="0" smtClean="0">
                <a:solidFill>
                  <a:srgbClr val="664A8C"/>
                </a:solidFill>
              </a:rPr>
              <a:t>;</a:t>
            </a:r>
            <a:endParaRPr lang="tr-TR" b="1" dirty="0">
              <a:solidFill>
                <a:srgbClr val="664A8C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890237" y="5227609"/>
            <a:ext cx="305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DİPLOMA NOTU 50’NİN ALTINDA OLAN ADAYLARIN DİPLOMA PUANLARI 50 OLARAK KABUL EDİLİR.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6195883" y="3146034"/>
            <a:ext cx="3021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88BF6F"/>
                </a:solidFill>
              </a:rPr>
              <a:t>OBP = DİPLOMA NOTU X 5 </a:t>
            </a:r>
          </a:p>
          <a:p>
            <a:pPr algn="ctr"/>
            <a:r>
              <a:rPr lang="tr-TR" sz="2800" b="1" dirty="0">
                <a:solidFill>
                  <a:srgbClr val="88BF6F"/>
                </a:solidFill>
              </a:rPr>
              <a:t>EKLENECEK  PUAN=OBP X 0,12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0626618" y="3146034"/>
            <a:ext cx="3021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u="sng" dirty="0">
                <a:solidFill>
                  <a:srgbClr val="F2B9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KISA YOLU</a:t>
            </a:r>
          </a:p>
          <a:p>
            <a:pPr algn="ctr"/>
            <a:r>
              <a:rPr lang="tr-TR" sz="2800" b="1" dirty="0">
                <a:solidFill>
                  <a:srgbClr val="F2B9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DİPLOMA NOTU X 0,6= EKLENECEK PUAN</a:t>
            </a:r>
            <a:endParaRPr lang="tr-TR" sz="2800" dirty="0">
              <a:solidFill>
                <a:srgbClr val="F2B9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6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67164" y="136635"/>
            <a:ext cx="770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TYT/AYT/YDT Baraj Puanları Açıklaması</a:t>
            </a:r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996" y="1366600"/>
            <a:ext cx="5021342" cy="540316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19943">
            <a:off x="601001" y="1374097"/>
            <a:ext cx="1731118" cy="164504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19943">
            <a:off x="601000" y="3409391"/>
            <a:ext cx="1731118" cy="164504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19943">
            <a:off x="601001" y="5444684"/>
            <a:ext cx="1731118" cy="164504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485" y="1487239"/>
            <a:ext cx="6747294" cy="141876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485" y="3522531"/>
            <a:ext cx="6747294" cy="141876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485" y="5557824"/>
            <a:ext cx="6747294" cy="1418765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2870409" y="1781121"/>
            <a:ext cx="575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Belirli bir baraj yoktur. Puanı hesaplanan tüm adaylar tercih yapabilir.</a:t>
            </a:r>
            <a:endParaRPr lang="tr-TR" sz="24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771867" y="1904231"/>
            <a:ext cx="1389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TYT</a:t>
            </a:r>
            <a:endParaRPr lang="tr-TR" sz="3200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716581" y="3939524"/>
            <a:ext cx="1389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AYT</a:t>
            </a:r>
            <a:endParaRPr lang="tr-TR" sz="3200" b="1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735148" y="5974817"/>
            <a:ext cx="1389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YDT</a:t>
            </a:r>
            <a:endParaRPr lang="tr-TR" sz="3200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2790634" y="3816412"/>
            <a:ext cx="575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Belirli bir baraj yoktur. Puanı hesaplanan tüm adaylar tercih yapabilir.</a:t>
            </a:r>
            <a:endParaRPr lang="tr-TR" sz="2400" b="1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2870409" y="5851705"/>
            <a:ext cx="575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Belirli bir baraj yoktur. Puanı hesaplanan tüm adaylar tercih yapabilir.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2226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67164" y="104551"/>
            <a:ext cx="7704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Sıralama Barajı Olan Bölümler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689" y="2525399"/>
            <a:ext cx="2592301" cy="288414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264" y="4629307"/>
            <a:ext cx="3758270" cy="250943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285" y="985919"/>
            <a:ext cx="3226228" cy="252078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71" y="2525399"/>
            <a:ext cx="2490404" cy="349073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341" y="2525399"/>
            <a:ext cx="2592301" cy="288414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916" y="4629307"/>
            <a:ext cx="3758270" cy="250943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937" y="985919"/>
            <a:ext cx="3226228" cy="252078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823" y="2525399"/>
            <a:ext cx="2490404" cy="349073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 rot="16200000">
            <a:off x="3216030" y="1307232"/>
            <a:ext cx="1042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100 BİN</a:t>
            </a:r>
            <a:endParaRPr lang="tr-TR" sz="2000" b="1" dirty="0"/>
          </a:p>
        </p:txBody>
      </p:sp>
      <p:sp>
        <p:nvSpPr>
          <p:cNvPr id="16" name="Metin kutusu 15"/>
          <p:cNvSpPr txBox="1"/>
          <p:nvPr/>
        </p:nvSpPr>
        <p:spPr>
          <a:xfrm rot="16200000">
            <a:off x="5468207" y="3246046"/>
            <a:ext cx="1042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300 BİN</a:t>
            </a:r>
            <a:endParaRPr lang="tr-TR" sz="2000" b="1" dirty="0"/>
          </a:p>
        </p:txBody>
      </p:sp>
      <p:sp>
        <p:nvSpPr>
          <p:cNvPr id="17" name="Metin kutusu 16"/>
          <p:cNvSpPr txBox="1"/>
          <p:nvPr/>
        </p:nvSpPr>
        <p:spPr>
          <a:xfrm rot="16200000">
            <a:off x="3287764" y="4950620"/>
            <a:ext cx="1042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300 BİN</a:t>
            </a:r>
            <a:endParaRPr lang="tr-TR" sz="2000" b="1" dirty="0"/>
          </a:p>
        </p:txBody>
      </p:sp>
      <p:sp>
        <p:nvSpPr>
          <p:cNvPr id="18" name="Metin kutusu 17"/>
          <p:cNvSpPr txBox="1"/>
          <p:nvPr/>
        </p:nvSpPr>
        <p:spPr>
          <a:xfrm rot="16200000">
            <a:off x="1136841" y="3138143"/>
            <a:ext cx="1042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250 BİN</a:t>
            </a:r>
            <a:endParaRPr lang="tr-TR" sz="2000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2931841" y="2359124"/>
            <a:ext cx="161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ECZACILIK</a:t>
            </a:r>
            <a:endParaRPr lang="tr-TR" sz="2400" b="1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4930010" y="4226839"/>
            <a:ext cx="211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MÜHENDİSLİK</a:t>
            </a:r>
            <a:endParaRPr lang="tr-TR" sz="2400" b="1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2766362" y="5873537"/>
            <a:ext cx="211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ÖĞRETMENLİK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570568" y="4212558"/>
            <a:ext cx="211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MİMARLIK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 rot="16200000">
            <a:off x="11084683" y="1307232"/>
            <a:ext cx="1042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50  BİN</a:t>
            </a:r>
            <a:endParaRPr lang="tr-TR" sz="2000" b="1" dirty="0"/>
          </a:p>
        </p:txBody>
      </p:sp>
      <p:sp>
        <p:nvSpPr>
          <p:cNvPr id="26" name="Metin kutusu 25"/>
          <p:cNvSpPr txBox="1"/>
          <p:nvPr/>
        </p:nvSpPr>
        <p:spPr>
          <a:xfrm rot="16200000">
            <a:off x="13347405" y="3138142"/>
            <a:ext cx="1042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80  BİN</a:t>
            </a:r>
            <a:endParaRPr lang="tr-TR" sz="2000" b="1" dirty="0"/>
          </a:p>
        </p:txBody>
      </p:sp>
      <p:sp>
        <p:nvSpPr>
          <p:cNvPr id="27" name="Metin kutusu 26"/>
          <p:cNvSpPr txBox="1"/>
          <p:nvPr/>
        </p:nvSpPr>
        <p:spPr>
          <a:xfrm rot="16200000">
            <a:off x="10994210" y="4704554"/>
            <a:ext cx="128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125  BİN</a:t>
            </a:r>
            <a:endParaRPr lang="tr-TR" sz="2000" b="1" dirty="0"/>
          </a:p>
        </p:txBody>
      </p:sp>
      <p:sp>
        <p:nvSpPr>
          <p:cNvPr id="28" name="Metin kutusu 27"/>
          <p:cNvSpPr txBox="1"/>
          <p:nvPr/>
        </p:nvSpPr>
        <p:spPr>
          <a:xfrm rot="16200000">
            <a:off x="8882054" y="3063530"/>
            <a:ext cx="128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800  BİN</a:t>
            </a:r>
            <a:endParaRPr lang="tr-TR" sz="2000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10549350" y="2325249"/>
            <a:ext cx="211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TIP FAKÜLTESİ</a:t>
            </a:r>
            <a:endParaRPr lang="tr-TR" sz="2400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12791087" y="4182382"/>
            <a:ext cx="211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DİŞ </a:t>
            </a:r>
          </a:p>
          <a:p>
            <a:pPr algn="ctr"/>
            <a:r>
              <a:rPr lang="tr-TR" sz="2400" b="1" dirty="0" smtClean="0"/>
              <a:t>HEKİMLİĞİ</a:t>
            </a:r>
            <a:endParaRPr lang="tr-TR" sz="2400" b="1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10621084" y="6026157"/>
            <a:ext cx="211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HUKUK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602990" y="6014003"/>
            <a:ext cx="211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HUKUK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8642671" y="4175288"/>
            <a:ext cx="1926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ÖZEL YETENEK 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İLE ALAN ÖĞRETMENLİK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6524632" y="5721615"/>
            <a:ext cx="2323799" cy="584775"/>
          </a:xfrm>
          <a:prstGeom prst="rect">
            <a:avLst/>
          </a:prstGeom>
          <a:noFill/>
          <a:ln>
            <a:solidFill>
              <a:srgbClr val="A97A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PDR Bölümü de 300 </a:t>
            </a:r>
            <a:r>
              <a:rPr lang="tr-TR" sz="1600" b="1" dirty="0" smtClean="0"/>
              <a:t>Bin </a:t>
            </a:r>
          </a:p>
          <a:p>
            <a:pPr algn="ctr"/>
            <a:r>
              <a:rPr lang="tr-TR" sz="1600" b="1" dirty="0" smtClean="0"/>
              <a:t>Barajına </a:t>
            </a:r>
            <a:r>
              <a:rPr lang="tr-TR" sz="1600" b="1" dirty="0"/>
              <a:t>dahildir.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5910839" y="6400644"/>
            <a:ext cx="3540214" cy="1077218"/>
          </a:xfrm>
          <a:prstGeom prst="rect">
            <a:avLst/>
          </a:prstGeom>
          <a:noFill/>
          <a:ln>
            <a:solidFill>
              <a:srgbClr val="C8BC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Mühendislik Programlarında, Ziraat Mühendisliği, Orman Mühendisliği Ve Su Ürünleri Mühendisliği Sıralama Barajı Dışındadır…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3697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67164" y="136635"/>
            <a:ext cx="770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0,5 Net Kuralı</a:t>
            </a:r>
            <a:endParaRPr lang="tr-TR" sz="28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57" y="1279559"/>
            <a:ext cx="4236797" cy="547125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353" y="1047009"/>
            <a:ext cx="4688735" cy="593635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 rot="16200000">
            <a:off x="-132907" y="3391876"/>
            <a:ext cx="3368229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TYT 0,5 NET KURALI</a:t>
            </a:r>
          </a:p>
        </p:txBody>
      </p:sp>
      <p:sp>
        <p:nvSpPr>
          <p:cNvPr id="8" name="Metin kutusu 7"/>
          <p:cNvSpPr txBox="1"/>
          <p:nvPr/>
        </p:nvSpPr>
        <p:spPr>
          <a:xfrm rot="16200000">
            <a:off x="11917248" y="3529160"/>
            <a:ext cx="3862499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AYT/YDT 0,5 NET KURALI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736552" y="2243943"/>
            <a:ext cx="33484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TYT PUAN TÜRÜNDE ADAYLARIN PUANLARININ HESAPLANABİLMESİ İÇİN TÜRKÇE DERSİ VEYA MATEMATİK DERSİNİN HERHANGİ BİRİNDEN 0,5 NET(HAM PUAN) YAPMALARI GEREKMETEDİR.EĞER ADAYLAR 0,5 NET YAPMAZLARSA TYT PUANLARI HESAPLANMAYACAKTIR. </a:t>
            </a:r>
            <a:r>
              <a:rPr lang="tr-TR" sz="1600" b="1" dirty="0"/>
              <a:t>TYT TESTİNDE 0,5 NET KURALINA TAKILAN ADAYLAR AYT KISMINDA FULL YAPMIŞ OLSALAR DAHİ AYT PUANLARI HESAPLANMAYACAKTIR. </a:t>
            </a:r>
          </a:p>
          <a:p>
            <a:pPr algn="ctr"/>
            <a:endParaRPr lang="tr-TR" sz="16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9198220" y="2028500"/>
            <a:ext cx="361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AYT PUAN TÜRÜNDE ADAYLARIN PUANLARININ HESAPLANABİLMESİ İÇİN, PUAN GETİREN TESTLERİN HERHANGİ BİRİNDEN 0,5 NET YAPMIŞ OLMALARI GEREKMEKTEDİR. ÖRNEĞİN; SÖZEL PUAN TÜRÜNÜN HESAPLANABİLMESİ İÇİN T.D.EDEBİYATI -SOSYAL-1 TESTİNDEN VEYA SOSYAL-2 TESTİNİN HERHANGİ BİRİNDEN 0,5 NET YAPMIŞ OLMASI GEREKMETEDİR. YDT İÇİN DE DİL TESTİNDEN 0,5 NET YAPMASI GEREKMETKEDİR. AKSİ TAKDİRDE ADAYIN AYT PUANI HESAPLANMAYACAKTIR…</a:t>
            </a:r>
            <a:endParaRPr lang="tr-TR" sz="1600" b="1" dirty="0"/>
          </a:p>
        </p:txBody>
      </p:sp>
      <p:sp>
        <p:nvSpPr>
          <p:cNvPr id="3" name="Sağ Ok 2"/>
          <p:cNvSpPr/>
          <p:nvPr/>
        </p:nvSpPr>
        <p:spPr>
          <a:xfrm>
            <a:off x="6706049" y="3180244"/>
            <a:ext cx="1716505" cy="94648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1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67164" y="136635"/>
            <a:ext cx="770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 Puan Ve Ek Puanlı Puan</a:t>
            </a:r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17" y="1363579"/>
            <a:ext cx="5699090" cy="190901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817" y="3428794"/>
            <a:ext cx="5699090" cy="194531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817" y="5530309"/>
            <a:ext cx="5699090" cy="189718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206" y="1363578"/>
            <a:ext cx="5699090" cy="1909011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206" y="3428794"/>
            <a:ext cx="5699090" cy="1945311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206" y="5530309"/>
            <a:ext cx="5699090" cy="1897186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2374232" y="1709715"/>
            <a:ext cx="4347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18AD4D"/>
                </a:solidFill>
              </a:rPr>
              <a:t>HAM PUAN: </a:t>
            </a:r>
            <a:r>
              <a:rPr lang="tr-TR" sz="2400" b="1" dirty="0">
                <a:solidFill>
                  <a:srgbClr val="18AD4D"/>
                </a:solidFill>
              </a:rPr>
              <a:t>Yapılan netler ile elde edilen puandır. OBP ekli değildir</a:t>
            </a:r>
            <a:r>
              <a:rPr lang="tr-TR" sz="2400" b="1" dirty="0" smtClean="0">
                <a:solidFill>
                  <a:srgbClr val="18AD4D"/>
                </a:solidFill>
              </a:rPr>
              <a:t>.</a:t>
            </a:r>
            <a:endParaRPr lang="tr-TR" sz="2400" b="1" dirty="0">
              <a:solidFill>
                <a:srgbClr val="18AD4D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2374232" y="3801284"/>
            <a:ext cx="4347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E25454"/>
                </a:solidFill>
              </a:rPr>
              <a:t>EK PUAN: </a:t>
            </a:r>
            <a:r>
              <a:rPr lang="tr-TR" sz="2400" b="1" dirty="0">
                <a:solidFill>
                  <a:srgbClr val="E25454"/>
                </a:solidFill>
              </a:rPr>
              <a:t>Meslek Lisesi ve İmam H. L. mezunlarına verilen puandır.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2374232" y="5878737"/>
            <a:ext cx="4347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EC8C1D"/>
                </a:solidFill>
              </a:rPr>
              <a:t>EK PUAN: </a:t>
            </a:r>
            <a:r>
              <a:rPr lang="tr-TR" sz="2400" b="1" dirty="0" smtClean="0">
                <a:solidFill>
                  <a:srgbClr val="EC8C1D"/>
                </a:solidFill>
              </a:rPr>
              <a:t>Meslek </a:t>
            </a:r>
            <a:r>
              <a:rPr lang="tr-TR" sz="2400" b="1" dirty="0">
                <a:solidFill>
                  <a:srgbClr val="EC8C1D"/>
                </a:solidFill>
              </a:rPr>
              <a:t>Lisesi ve İmam H. L. </a:t>
            </a:r>
            <a:r>
              <a:rPr lang="tr-TR" sz="2400" b="1" dirty="0" smtClean="0">
                <a:solidFill>
                  <a:srgbClr val="EC8C1D"/>
                </a:solidFill>
              </a:rPr>
              <a:t>Mezunları kendi </a:t>
            </a:r>
            <a:r>
              <a:rPr lang="tr-TR" sz="2400" b="1" dirty="0">
                <a:solidFill>
                  <a:srgbClr val="EC8C1D"/>
                </a:solidFill>
              </a:rPr>
              <a:t>alanlarını tercih ederken ek  puan alırlar.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8454189" y="1817809"/>
            <a:ext cx="4347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FFC000"/>
                </a:solidFill>
              </a:rPr>
              <a:t>EK PUAN:</a:t>
            </a:r>
            <a:r>
              <a:rPr lang="tr-TR" sz="2400" b="1" dirty="0" smtClean="0">
                <a:solidFill>
                  <a:srgbClr val="FFC000"/>
                </a:solidFill>
              </a:rPr>
              <a:t> 15 </a:t>
            </a:r>
            <a:r>
              <a:rPr lang="tr-TR" sz="2400" b="1" dirty="0">
                <a:solidFill>
                  <a:srgbClr val="FFC000"/>
                </a:solidFill>
              </a:rPr>
              <a:t>Puan ile 30 Puan aralığında ek puan verilmektedir.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8454189" y="3985949"/>
            <a:ext cx="4347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u="sng" dirty="0" smtClean="0">
                <a:solidFill>
                  <a:srgbClr val="18AD4D"/>
                </a:solidFill>
              </a:rPr>
              <a:t>EK PUAN:</a:t>
            </a:r>
            <a:r>
              <a:rPr lang="tr-TR" sz="2400" b="1" dirty="0" smtClean="0">
                <a:solidFill>
                  <a:srgbClr val="18AD4D"/>
                </a:solidFill>
              </a:rPr>
              <a:t> </a:t>
            </a:r>
            <a:r>
              <a:rPr lang="tr-TR" sz="2400" b="1" dirty="0">
                <a:solidFill>
                  <a:srgbClr val="18AD4D"/>
                </a:solidFill>
              </a:rPr>
              <a:t>DİPLOMA NOTU X 0,3 Eklenecek </a:t>
            </a:r>
            <a:r>
              <a:rPr lang="tr-TR" sz="2400" b="1" dirty="0" smtClean="0">
                <a:solidFill>
                  <a:srgbClr val="18AD4D"/>
                </a:solidFill>
              </a:rPr>
              <a:t>ek </a:t>
            </a:r>
            <a:r>
              <a:rPr lang="tr-TR" sz="2400" b="1" dirty="0">
                <a:solidFill>
                  <a:srgbClr val="18AD4D"/>
                </a:solidFill>
              </a:rPr>
              <a:t>puanı vermektedir.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8454189" y="5865871"/>
            <a:ext cx="4347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E25454"/>
                </a:solidFill>
              </a:rPr>
              <a:t>EK PUAN: </a:t>
            </a:r>
            <a:r>
              <a:rPr lang="tr-TR" sz="2400" b="1" dirty="0">
                <a:solidFill>
                  <a:srgbClr val="E25454"/>
                </a:solidFill>
              </a:rPr>
              <a:t>Ek Puan alınacak alanlar başvuru kılavuzunda Tablo 3A ve 3C den bakılabilir.</a:t>
            </a:r>
          </a:p>
        </p:txBody>
      </p:sp>
    </p:spTree>
    <p:extLst>
      <p:ext uri="{BB962C8B-B14F-4D97-AF65-F5344CB8AC3E}">
        <p14:creationId xmlns:p14="http://schemas.microsoft.com/office/powerpoint/2010/main" val="13848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67164" y="136635"/>
            <a:ext cx="770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Yerleştirme Puanı Nedir?</a:t>
            </a:r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6" y="1682602"/>
            <a:ext cx="4633022" cy="386796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396" y="1682602"/>
            <a:ext cx="4595123" cy="386796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187" y="1680401"/>
            <a:ext cx="4354421" cy="387016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155033" y="2945087"/>
            <a:ext cx="29196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4243A"/>
                </a:solidFill>
              </a:rPr>
              <a:t>Yerleştirme Puanı Ham Puanın Üstüne Okul </a:t>
            </a:r>
          </a:p>
          <a:p>
            <a:pPr algn="ctr"/>
            <a:r>
              <a:rPr lang="tr-TR" sz="2000" b="1" dirty="0" smtClean="0">
                <a:solidFill>
                  <a:srgbClr val="04243A"/>
                </a:solidFill>
              </a:rPr>
              <a:t>Puanın eklenmiş Halidir.</a:t>
            </a:r>
            <a:r>
              <a:rPr lang="tr-TR" sz="2000" b="1" dirty="0">
                <a:solidFill>
                  <a:srgbClr val="04243A"/>
                </a:solidFill>
              </a:rPr>
              <a:t> Sınav Sonucunda Y-TYT, </a:t>
            </a:r>
            <a:r>
              <a:rPr lang="tr-TR" sz="2000" b="1" dirty="0" smtClean="0">
                <a:solidFill>
                  <a:srgbClr val="04243A"/>
                </a:solidFill>
              </a:rPr>
              <a:t>         Y-SAY</a:t>
            </a:r>
            <a:r>
              <a:rPr lang="tr-TR" sz="2000" b="1" dirty="0">
                <a:solidFill>
                  <a:srgbClr val="04243A"/>
                </a:solidFill>
              </a:rPr>
              <a:t>, Y-SÖZ, Y-EA ve Y-DİL diye yazar.</a:t>
            </a:r>
          </a:p>
          <a:p>
            <a:pPr algn="ctr"/>
            <a:endParaRPr lang="tr-TR" b="1" dirty="0" smtClean="0">
              <a:solidFill>
                <a:srgbClr val="04243A"/>
              </a:solidFill>
            </a:endParaRPr>
          </a:p>
          <a:p>
            <a:pPr algn="ctr"/>
            <a:endParaRPr lang="tr-TR" dirty="0">
              <a:solidFill>
                <a:srgbClr val="04243A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064370" y="3158493"/>
            <a:ext cx="2577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AAC18"/>
                </a:solidFill>
              </a:rPr>
              <a:t>0,5 Net yapma kuralını</a:t>
            </a:r>
          </a:p>
          <a:p>
            <a:pPr algn="ctr"/>
            <a:r>
              <a:rPr lang="tr-TR" sz="2000" b="1" dirty="0" smtClean="0">
                <a:solidFill>
                  <a:srgbClr val="FAAC18"/>
                </a:solidFill>
              </a:rPr>
              <a:t>Geçemeyen adayların</a:t>
            </a:r>
          </a:p>
          <a:p>
            <a:pPr algn="ctr"/>
            <a:r>
              <a:rPr lang="tr-TR" sz="2000" b="1" dirty="0" smtClean="0">
                <a:solidFill>
                  <a:srgbClr val="FAAC18"/>
                </a:solidFill>
              </a:rPr>
              <a:t>Yerleştirme puanları</a:t>
            </a:r>
          </a:p>
          <a:p>
            <a:pPr algn="ctr"/>
            <a:r>
              <a:rPr lang="tr-TR" sz="2000" b="1" dirty="0" smtClean="0">
                <a:solidFill>
                  <a:srgbClr val="FAAC18"/>
                </a:solidFill>
              </a:rPr>
              <a:t>Oluşmayacaktır.</a:t>
            </a:r>
            <a:endParaRPr lang="tr-TR" sz="2000" dirty="0">
              <a:solidFill>
                <a:srgbClr val="FAAC18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659493" y="3158493"/>
            <a:ext cx="3135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6A8"/>
                </a:solidFill>
              </a:rPr>
              <a:t>Adayın tercih yapacağı </a:t>
            </a:r>
          </a:p>
          <a:p>
            <a:pPr algn="ctr"/>
            <a:r>
              <a:rPr lang="tr-TR" sz="2000" b="1" dirty="0">
                <a:solidFill>
                  <a:srgbClr val="00B6A8"/>
                </a:solidFill>
              </a:rPr>
              <a:t>puandır…Yerleştirme </a:t>
            </a:r>
          </a:p>
          <a:p>
            <a:pPr algn="ctr"/>
            <a:r>
              <a:rPr lang="tr-TR" sz="2000" b="1" dirty="0">
                <a:solidFill>
                  <a:srgbClr val="00B6A8"/>
                </a:solidFill>
              </a:rPr>
              <a:t>Puanı oluşmayan </a:t>
            </a:r>
          </a:p>
          <a:p>
            <a:pPr algn="ctr"/>
            <a:r>
              <a:rPr lang="tr-TR" sz="2000" b="1" dirty="0">
                <a:solidFill>
                  <a:srgbClr val="00B6A8"/>
                </a:solidFill>
              </a:rPr>
              <a:t>adayların tercih hakları </a:t>
            </a:r>
          </a:p>
          <a:p>
            <a:pPr algn="ctr"/>
            <a:r>
              <a:rPr lang="tr-TR" sz="2000" b="1" dirty="0">
                <a:solidFill>
                  <a:srgbClr val="00B6A8"/>
                </a:solidFill>
              </a:rPr>
              <a:t>olmayacaktır.</a:t>
            </a:r>
          </a:p>
          <a:p>
            <a:pPr algn="ctr"/>
            <a:endParaRPr lang="tr-TR" sz="2000" b="1" dirty="0">
              <a:solidFill>
                <a:srgbClr val="00B6A8"/>
              </a:solidFill>
            </a:endParaRPr>
          </a:p>
          <a:p>
            <a:pPr algn="ctr"/>
            <a:endParaRPr lang="tr-TR" sz="2000" b="1" dirty="0">
              <a:solidFill>
                <a:srgbClr val="00B6A8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2384123" y="2194000"/>
            <a:ext cx="2733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Yerleştirme Puanı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7224456" y="2194000"/>
            <a:ext cx="2733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Yerleştirme Puanı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11953153" y="2194000"/>
            <a:ext cx="2733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Yerleştirme Puanı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748464" y="6147156"/>
            <a:ext cx="971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tr-TR" sz="2400" b="1" dirty="0" smtClean="0">
                <a:solidFill>
                  <a:srgbClr val="04243A"/>
                </a:solidFill>
              </a:rPr>
              <a:t>En yüksek Puan560 Puandır</a:t>
            </a:r>
            <a:r>
              <a:rPr lang="tr-TR" sz="2400" b="1" dirty="0">
                <a:solidFill>
                  <a:srgbClr val="04243A"/>
                </a:solidFill>
              </a:rPr>
              <a:t>.  </a:t>
            </a:r>
            <a:endParaRPr lang="tr-TR" sz="2400" b="1" dirty="0" smtClean="0">
              <a:solidFill>
                <a:srgbClr val="04243A"/>
              </a:solidFill>
            </a:endParaRPr>
          </a:p>
          <a:p>
            <a:pPr marL="342900" indent="-342900">
              <a:buFontTx/>
              <a:buChar char="-"/>
            </a:pPr>
            <a:r>
              <a:rPr lang="tr-TR" sz="2400" b="1" dirty="0">
                <a:solidFill>
                  <a:srgbClr val="04243A"/>
                </a:solidFill>
              </a:rPr>
              <a:t>-</a:t>
            </a:r>
            <a:r>
              <a:rPr lang="tr-TR" sz="2400" b="1" dirty="0" smtClean="0">
                <a:solidFill>
                  <a:srgbClr val="04243A"/>
                </a:solidFill>
              </a:rPr>
              <a:t>Ek </a:t>
            </a:r>
            <a:r>
              <a:rPr lang="tr-TR" sz="2400" b="1" dirty="0">
                <a:solidFill>
                  <a:srgbClr val="04243A"/>
                </a:solidFill>
              </a:rPr>
              <a:t>puanlı en </a:t>
            </a:r>
            <a:r>
              <a:rPr lang="tr-TR" sz="2400" b="1" dirty="0" smtClean="0">
                <a:solidFill>
                  <a:srgbClr val="04243A"/>
                </a:solidFill>
              </a:rPr>
              <a:t> yüksek </a:t>
            </a:r>
            <a:r>
              <a:rPr lang="tr-TR" sz="2400" b="1" dirty="0">
                <a:solidFill>
                  <a:srgbClr val="04243A"/>
                </a:solidFill>
              </a:rPr>
              <a:t>Puan </a:t>
            </a:r>
            <a:r>
              <a:rPr lang="tr-TR" sz="2400" b="1" dirty="0" smtClean="0">
                <a:solidFill>
                  <a:srgbClr val="04243A"/>
                </a:solidFill>
              </a:rPr>
              <a:t> 590 </a:t>
            </a:r>
            <a:r>
              <a:rPr lang="tr-TR" sz="2400" b="1" dirty="0">
                <a:solidFill>
                  <a:srgbClr val="04243A"/>
                </a:solidFill>
              </a:rPr>
              <a:t>Puandır</a:t>
            </a:r>
            <a:r>
              <a:rPr lang="tr-TR" sz="2400" b="1" dirty="0" smtClean="0">
                <a:solidFill>
                  <a:srgbClr val="04243A"/>
                </a:solidFill>
              </a:rPr>
              <a:t>.</a:t>
            </a:r>
            <a:endParaRPr lang="tr-TR" sz="2400" b="1" dirty="0">
              <a:solidFill>
                <a:srgbClr val="0424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67164" y="136635"/>
            <a:ext cx="770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Testlerin % Olarak Etkisi</a:t>
            </a:r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194" y="786064"/>
            <a:ext cx="10699065" cy="576239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448" y="2325411"/>
            <a:ext cx="4205190" cy="422304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767164" y="3140647"/>
            <a:ext cx="1429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PUAN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TÜRÜ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419975" y="4581470"/>
            <a:ext cx="2306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7030A0"/>
                </a:solidFill>
              </a:rPr>
              <a:t>SAYISAL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7030A0"/>
                </a:solidFill>
              </a:rPr>
              <a:t>SÖZEL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7030A0"/>
                </a:solidFill>
              </a:rPr>
              <a:t>EŞİT AĞIRLIK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7030A0"/>
                </a:solidFill>
              </a:rPr>
              <a:t>DİL</a:t>
            </a:r>
            <a:endParaRPr lang="tr-TR" sz="2000" b="1" dirty="0">
              <a:solidFill>
                <a:srgbClr val="7030A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730146" y="4695484"/>
            <a:ext cx="2054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6F57"/>
                </a:solidFill>
              </a:rPr>
              <a:t>TYT=%40</a:t>
            </a:r>
          </a:p>
          <a:p>
            <a:pPr algn="ctr"/>
            <a:r>
              <a:rPr lang="tr-TR" sz="3200" b="1" dirty="0" smtClean="0">
                <a:solidFill>
                  <a:srgbClr val="FF6F57"/>
                </a:solidFill>
              </a:rPr>
              <a:t>AYT=%60</a:t>
            </a:r>
            <a:endParaRPr lang="tr-TR" sz="3200" b="1" dirty="0">
              <a:solidFill>
                <a:srgbClr val="FF6F57"/>
              </a:solidFill>
            </a:endParaRPr>
          </a:p>
        </p:txBody>
      </p:sp>
      <p:sp>
        <p:nvSpPr>
          <p:cNvPr id="10" name="Çarpı 9"/>
          <p:cNvSpPr/>
          <p:nvPr/>
        </p:nvSpPr>
        <p:spPr>
          <a:xfrm>
            <a:off x="6929124" y="4695484"/>
            <a:ext cx="599610" cy="569992"/>
          </a:xfrm>
          <a:prstGeom prst="plu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9218674" y="3203169"/>
            <a:ext cx="1328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ETKİ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7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67164" y="136635"/>
            <a:ext cx="770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Testlerin % Etkisi</a:t>
            </a:r>
            <a:endParaRPr lang="tr-T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206527"/>
              </p:ext>
            </p:extLst>
          </p:nvPr>
        </p:nvGraphicFramePr>
        <p:xfrm>
          <a:off x="3767164" y="1380523"/>
          <a:ext cx="7226300" cy="71786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45260">
                  <a:extLst>
                    <a:ext uri="{9D8B030D-6E8A-4147-A177-3AD203B41FA5}">
                      <a16:colId xmlns="" xmlns:a16="http://schemas.microsoft.com/office/drawing/2014/main" val="1170372550"/>
                    </a:ext>
                  </a:extLst>
                </a:gridCol>
                <a:gridCol w="1445260">
                  <a:extLst>
                    <a:ext uri="{9D8B030D-6E8A-4147-A177-3AD203B41FA5}">
                      <a16:colId xmlns="" xmlns:a16="http://schemas.microsoft.com/office/drawing/2014/main" val="1491278532"/>
                    </a:ext>
                  </a:extLst>
                </a:gridCol>
                <a:gridCol w="1445260">
                  <a:extLst>
                    <a:ext uri="{9D8B030D-6E8A-4147-A177-3AD203B41FA5}">
                      <a16:colId xmlns="" xmlns:a16="http://schemas.microsoft.com/office/drawing/2014/main" val="4226578763"/>
                    </a:ext>
                  </a:extLst>
                </a:gridCol>
                <a:gridCol w="1445260">
                  <a:extLst>
                    <a:ext uri="{9D8B030D-6E8A-4147-A177-3AD203B41FA5}">
                      <a16:colId xmlns="" xmlns:a16="http://schemas.microsoft.com/office/drawing/2014/main" val="4161945090"/>
                    </a:ext>
                  </a:extLst>
                </a:gridCol>
                <a:gridCol w="1445260">
                  <a:extLst>
                    <a:ext uri="{9D8B030D-6E8A-4147-A177-3AD203B41FA5}">
                      <a16:colId xmlns="" xmlns:a16="http://schemas.microsoft.com/office/drawing/2014/main" val="3555408209"/>
                    </a:ext>
                  </a:extLst>
                </a:gridCol>
              </a:tblGrid>
              <a:tr h="352107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Dersler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Bil.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</a:t>
                      </a:r>
                      <a:r>
                        <a:rPr lang="tr-TR" sz="1400" baseline="0" dirty="0" smtClean="0"/>
                        <a:t> Bil.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5762201"/>
                  </a:ext>
                </a:extLst>
              </a:tr>
              <a:tr h="352107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TYT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%33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%17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%33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%17</a:t>
                      </a:r>
                      <a:endParaRPr lang="tr-TR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7646025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5307532" y="976421"/>
            <a:ext cx="4145565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 TESTLERİNİNİN  % OLARAK DAĞILIMI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949802" y="2331724"/>
            <a:ext cx="4556493" cy="338554"/>
          </a:xfrm>
          <a:prstGeom prst="rect">
            <a:avLst/>
          </a:prstGeom>
          <a:solidFill>
            <a:srgbClr val="FAAC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SAYISAL TESTLERİNİNİN  % OLARAK DAĞILIMI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791938"/>
              </p:ext>
            </p:extLst>
          </p:nvPr>
        </p:nvGraphicFramePr>
        <p:xfrm>
          <a:off x="3007027" y="2722049"/>
          <a:ext cx="9440562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73427">
                  <a:extLst>
                    <a:ext uri="{9D8B030D-6E8A-4147-A177-3AD203B41FA5}">
                      <a16:colId xmlns="" xmlns:a16="http://schemas.microsoft.com/office/drawing/2014/main" val="1504728520"/>
                    </a:ext>
                  </a:extLst>
                </a:gridCol>
                <a:gridCol w="1573427">
                  <a:extLst>
                    <a:ext uri="{9D8B030D-6E8A-4147-A177-3AD203B41FA5}">
                      <a16:colId xmlns="" xmlns:a16="http://schemas.microsoft.com/office/drawing/2014/main" val="2915546519"/>
                    </a:ext>
                  </a:extLst>
                </a:gridCol>
                <a:gridCol w="1573427">
                  <a:extLst>
                    <a:ext uri="{9D8B030D-6E8A-4147-A177-3AD203B41FA5}">
                      <a16:colId xmlns="" xmlns:a16="http://schemas.microsoft.com/office/drawing/2014/main" val="781630137"/>
                    </a:ext>
                  </a:extLst>
                </a:gridCol>
                <a:gridCol w="1573427">
                  <a:extLst>
                    <a:ext uri="{9D8B030D-6E8A-4147-A177-3AD203B41FA5}">
                      <a16:colId xmlns="" xmlns:a16="http://schemas.microsoft.com/office/drawing/2014/main" val="3775265365"/>
                    </a:ext>
                  </a:extLst>
                </a:gridCol>
                <a:gridCol w="1573427">
                  <a:extLst>
                    <a:ext uri="{9D8B030D-6E8A-4147-A177-3AD203B41FA5}">
                      <a16:colId xmlns="" xmlns:a16="http://schemas.microsoft.com/office/drawing/2014/main" val="1340151541"/>
                    </a:ext>
                  </a:extLst>
                </a:gridCol>
                <a:gridCol w="1573427">
                  <a:extLst>
                    <a:ext uri="{9D8B030D-6E8A-4147-A177-3AD203B41FA5}">
                      <a16:colId xmlns="" xmlns:a16="http://schemas.microsoft.com/office/drawing/2014/main" val="2070846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Dersler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TYT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Fizik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Kimya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Biyoloji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699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SAYISAL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%40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%30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%10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%10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%10</a:t>
                      </a:r>
                      <a:endParaRPr lang="tr-TR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7545936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4917718" y="3725973"/>
            <a:ext cx="4556493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EŞİT AĞIRLIK TESTLERİNİNİN  % OLARAK DAĞILIMI</a:t>
            </a: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732882"/>
              </p:ext>
            </p:extLst>
          </p:nvPr>
        </p:nvGraphicFramePr>
        <p:xfrm>
          <a:off x="3007027" y="4131822"/>
          <a:ext cx="9440562" cy="741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73427">
                  <a:extLst>
                    <a:ext uri="{9D8B030D-6E8A-4147-A177-3AD203B41FA5}">
                      <a16:colId xmlns="" xmlns:a16="http://schemas.microsoft.com/office/drawing/2014/main" val="1504728520"/>
                    </a:ext>
                  </a:extLst>
                </a:gridCol>
                <a:gridCol w="1573427">
                  <a:extLst>
                    <a:ext uri="{9D8B030D-6E8A-4147-A177-3AD203B41FA5}">
                      <a16:colId xmlns="" xmlns:a16="http://schemas.microsoft.com/office/drawing/2014/main" val="2915546519"/>
                    </a:ext>
                  </a:extLst>
                </a:gridCol>
                <a:gridCol w="1573427">
                  <a:extLst>
                    <a:ext uri="{9D8B030D-6E8A-4147-A177-3AD203B41FA5}">
                      <a16:colId xmlns="" xmlns:a16="http://schemas.microsoft.com/office/drawing/2014/main" val="781630137"/>
                    </a:ext>
                  </a:extLst>
                </a:gridCol>
                <a:gridCol w="1573427">
                  <a:extLst>
                    <a:ext uri="{9D8B030D-6E8A-4147-A177-3AD203B41FA5}">
                      <a16:colId xmlns="" xmlns:a16="http://schemas.microsoft.com/office/drawing/2014/main" val="3775265365"/>
                    </a:ext>
                  </a:extLst>
                </a:gridCol>
                <a:gridCol w="1573427">
                  <a:extLst>
                    <a:ext uri="{9D8B030D-6E8A-4147-A177-3AD203B41FA5}">
                      <a16:colId xmlns="" xmlns:a16="http://schemas.microsoft.com/office/drawing/2014/main" val="1340151541"/>
                    </a:ext>
                  </a:extLst>
                </a:gridCol>
                <a:gridCol w="1573427">
                  <a:extLst>
                    <a:ext uri="{9D8B030D-6E8A-4147-A177-3AD203B41FA5}">
                      <a16:colId xmlns="" xmlns:a16="http://schemas.microsoft.com/office/drawing/2014/main" val="2070846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Dersler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TYT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Edebiyat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Tarih-1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Coğrafya-1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699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EŞİT</a:t>
                      </a:r>
                      <a:r>
                        <a:rPr lang="tr-TR" sz="1800" baseline="0" dirty="0" smtClean="0"/>
                        <a:t> AĞIRLIK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%40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%30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%18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%7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%5</a:t>
                      </a:r>
                      <a:endParaRPr lang="tr-TR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7545936"/>
                  </a:ext>
                </a:extLst>
              </a:tr>
            </a:tbl>
          </a:graphicData>
        </a:graphic>
      </p:graphicFrame>
      <p:sp>
        <p:nvSpPr>
          <p:cNvPr id="11" name="Metin kutusu 10"/>
          <p:cNvSpPr txBox="1"/>
          <p:nvPr/>
        </p:nvSpPr>
        <p:spPr>
          <a:xfrm>
            <a:off x="4917721" y="5026442"/>
            <a:ext cx="4556493" cy="338554"/>
          </a:xfrm>
          <a:prstGeom prst="rect">
            <a:avLst/>
          </a:prstGeom>
          <a:solidFill>
            <a:srgbClr val="18AD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SÖZEL TESTLERİNİNİN  % OLARAK DAĞILIMI</a:t>
            </a:r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226205"/>
              </p:ext>
            </p:extLst>
          </p:nvPr>
        </p:nvGraphicFramePr>
        <p:xfrm>
          <a:off x="3007030" y="5451900"/>
          <a:ext cx="9440559" cy="113976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48951">
                  <a:extLst>
                    <a:ext uri="{9D8B030D-6E8A-4147-A177-3AD203B41FA5}">
                      <a16:colId xmlns="" xmlns:a16="http://schemas.microsoft.com/office/drawing/2014/main" val="269932629"/>
                    </a:ext>
                  </a:extLst>
                </a:gridCol>
                <a:gridCol w="1048951">
                  <a:extLst>
                    <a:ext uri="{9D8B030D-6E8A-4147-A177-3AD203B41FA5}">
                      <a16:colId xmlns="" xmlns:a16="http://schemas.microsoft.com/office/drawing/2014/main" val="759235728"/>
                    </a:ext>
                  </a:extLst>
                </a:gridCol>
                <a:gridCol w="1048951">
                  <a:extLst>
                    <a:ext uri="{9D8B030D-6E8A-4147-A177-3AD203B41FA5}">
                      <a16:colId xmlns="" xmlns:a16="http://schemas.microsoft.com/office/drawing/2014/main" val="639492852"/>
                    </a:ext>
                  </a:extLst>
                </a:gridCol>
                <a:gridCol w="1048951">
                  <a:extLst>
                    <a:ext uri="{9D8B030D-6E8A-4147-A177-3AD203B41FA5}">
                      <a16:colId xmlns="" xmlns:a16="http://schemas.microsoft.com/office/drawing/2014/main" val="3275036333"/>
                    </a:ext>
                  </a:extLst>
                </a:gridCol>
                <a:gridCol w="1048951">
                  <a:extLst>
                    <a:ext uri="{9D8B030D-6E8A-4147-A177-3AD203B41FA5}">
                      <a16:colId xmlns="" xmlns:a16="http://schemas.microsoft.com/office/drawing/2014/main" val="3646649250"/>
                    </a:ext>
                  </a:extLst>
                </a:gridCol>
                <a:gridCol w="1048951">
                  <a:extLst>
                    <a:ext uri="{9D8B030D-6E8A-4147-A177-3AD203B41FA5}">
                      <a16:colId xmlns="" xmlns:a16="http://schemas.microsoft.com/office/drawing/2014/main" val="1175203985"/>
                    </a:ext>
                  </a:extLst>
                </a:gridCol>
                <a:gridCol w="1048951">
                  <a:extLst>
                    <a:ext uri="{9D8B030D-6E8A-4147-A177-3AD203B41FA5}">
                      <a16:colId xmlns="" xmlns:a16="http://schemas.microsoft.com/office/drawing/2014/main" val="3423079454"/>
                    </a:ext>
                  </a:extLst>
                </a:gridCol>
                <a:gridCol w="1048951">
                  <a:extLst>
                    <a:ext uri="{9D8B030D-6E8A-4147-A177-3AD203B41FA5}">
                      <a16:colId xmlns="" xmlns:a16="http://schemas.microsoft.com/office/drawing/2014/main" val="1478503743"/>
                    </a:ext>
                  </a:extLst>
                </a:gridCol>
                <a:gridCol w="1048951">
                  <a:extLst>
                    <a:ext uri="{9D8B030D-6E8A-4147-A177-3AD203B41FA5}">
                      <a16:colId xmlns="" xmlns:a16="http://schemas.microsoft.com/office/drawing/2014/main" val="3394742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Dersler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Edebiyat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Tarih-1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Coğ.-1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Tarih-2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Coğ.-2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Felsefe G.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Din Kül.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8272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SÖZEL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%40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%18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%5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1384494"/>
                  </a:ext>
                </a:extLst>
              </a:tr>
            </a:tbl>
          </a:graphicData>
        </a:graphic>
      </p:graphicFrame>
      <p:sp>
        <p:nvSpPr>
          <p:cNvPr id="13" name="Metin kutusu 12"/>
          <p:cNvSpPr txBox="1"/>
          <p:nvPr/>
        </p:nvSpPr>
        <p:spPr>
          <a:xfrm>
            <a:off x="5548362" y="6831507"/>
            <a:ext cx="1291037" cy="338553"/>
          </a:xfrm>
          <a:prstGeom prst="rect">
            <a:avLst/>
          </a:prstGeom>
          <a:solidFill>
            <a:srgbClr val="18AD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DİL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6876471" y="6831506"/>
            <a:ext cx="1293829" cy="369332"/>
          </a:xfrm>
          <a:prstGeom prst="rect">
            <a:avLst/>
          </a:prstGeom>
          <a:solidFill>
            <a:srgbClr val="FAAC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TYT: %40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8200945" y="6831506"/>
            <a:ext cx="1252152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YDT: %60</a:t>
            </a:r>
          </a:p>
        </p:txBody>
      </p:sp>
    </p:spTree>
    <p:extLst>
      <p:ext uri="{BB962C8B-B14F-4D97-AF65-F5344CB8AC3E}">
        <p14:creationId xmlns:p14="http://schemas.microsoft.com/office/powerpoint/2010/main" val="38350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67164" y="184761"/>
            <a:ext cx="770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Önemli Açıklamalar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779" y="1265123"/>
            <a:ext cx="6173810" cy="605299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928262" y="1387972"/>
            <a:ext cx="538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18AD4D"/>
                </a:solidFill>
              </a:rPr>
              <a:t>Sınavlar genel olarak Haziran ayının 2. haftası hafta sonu yapılır.</a:t>
            </a:r>
            <a:endParaRPr lang="tr-TR" b="1" dirty="0">
              <a:solidFill>
                <a:srgbClr val="18AD4D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928262" y="2533570"/>
            <a:ext cx="7483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E25454"/>
                </a:solidFill>
              </a:rPr>
              <a:t>Sınava giren adaylar sabah oturumu için saat:10:00’dan öğleden sonra oturumu içinde 15:30’dan sonra sınav salonuna alınmazlar.</a:t>
            </a:r>
            <a:endParaRPr lang="tr-TR" b="1" dirty="0">
              <a:solidFill>
                <a:srgbClr val="E25454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124587" y="3830420"/>
            <a:ext cx="900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664A8C"/>
                </a:solidFill>
              </a:rPr>
              <a:t>Oturum ücreti 2024 yılına ait her bir oturum için 295 TL olup ücretler sonraki yıllar için </a:t>
            </a:r>
          </a:p>
          <a:p>
            <a:r>
              <a:rPr lang="tr-TR" b="1" dirty="0" smtClean="0">
                <a:solidFill>
                  <a:srgbClr val="664A8C"/>
                </a:solidFill>
              </a:rPr>
              <a:t>ÖSYM tarafından yeniden belirlenir. </a:t>
            </a:r>
            <a:endParaRPr lang="tr-TR" b="1" dirty="0">
              <a:solidFill>
                <a:srgbClr val="664A8C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481106" y="5533797"/>
            <a:ext cx="721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2B950"/>
                </a:solidFill>
              </a:rPr>
              <a:t>Sınava katılan adaylar için sınava giriş evrakı ile birlikte fotoğrafı güncel olan Yeni Nüfus cüzdanı veya geçerliliği olan pasaport istenmektedir.</a:t>
            </a:r>
            <a:endParaRPr lang="tr-TR" b="1" dirty="0">
              <a:solidFill>
                <a:srgbClr val="F2B9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67164" y="136635"/>
            <a:ext cx="770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YÜKSEKÖĞRETİM KURUMLARI SINAVI NEDİR?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="" xmlns:a16="http://schemas.microsoft.com/office/drawing/2014/main" id="{5088DD51-D3A0-7F7C-E0B5-C993709C4D7D}"/>
              </a:ext>
            </a:extLst>
          </p:cNvPr>
          <p:cNvSpPr/>
          <p:nvPr/>
        </p:nvSpPr>
        <p:spPr>
          <a:xfrm>
            <a:off x="2872992" y="1187273"/>
            <a:ext cx="9492428" cy="461665"/>
          </a:xfrm>
          <a:prstGeom prst="rect">
            <a:avLst/>
          </a:prstGeom>
          <a:solidFill>
            <a:srgbClr val="E18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2024-2025 </a:t>
            </a:r>
            <a:r>
              <a:rPr lang="tr-TR" b="1" dirty="0">
                <a:solidFill>
                  <a:schemeClr val="bg1"/>
                </a:solidFill>
              </a:rPr>
              <a:t>Eğitim Ve Öğretim Yılında Uygulanacak Sınavdır.  3 Oturum Şeklinde Uygulanacaktır.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22F89750-E7A6-A240-F8AE-E4F0CF750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215" y="1840550"/>
            <a:ext cx="9980606" cy="567179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7ECD2BD3-861B-E95F-7B85-0D5C5034A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35" y="2144681"/>
            <a:ext cx="4475771" cy="444118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3C7987C8-2854-B2FC-5011-384C2E6F6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076" y="2117058"/>
            <a:ext cx="4475771" cy="4468805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="" xmlns:a16="http://schemas.microsoft.com/office/drawing/2014/main" id="{A8E1C8A2-0963-AB12-EAA0-E99F54321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9733" y="2144682"/>
            <a:ext cx="4472312" cy="4441182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="" xmlns:a16="http://schemas.microsoft.com/office/drawing/2014/main" id="{AE3E2B60-8BAC-8235-7FE9-A61990A9504A}"/>
              </a:ext>
            </a:extLst>
          </p:cNvPr>
          <p:cNvSpPr txBox="1"/>
          <p:nvPr/>
        </p:nvSpPr>
        <p:spPr>
          <a:xfrm>
            <a:off x="1504974" y="3295463"/>
            <a:ext cx="243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Temel Yeterlilik Testi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="" xmlns:a16="http://schemas.microsoft.com/office/drawing/2014/main" id="{48772D2F-6DCE-2982-58C6-81EC71B9F8D7}"/>
              </a:ext>
            </a:extLst>
          </p:cNvPr>
          <p:cNvSpPr txBox="1"/>
          <p:nvPr/>
        </p:nvSpPr>
        <p:spPr>
          <a:xfrm>
            <a:off x="6410763" y="3269511"/>
            <a:ext cx="2285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Alan Yeterlilik Testi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="" xmlns:a16="http://schemas.microsoft.com/office/drawing/2014/main" id="{8CB4BA3D-A41C-7D4C-8953-AD3A213C40C6}"/>
              </a:ext>
            </a:extLst>
          </p:cNvPr>
          <p:cNvSpPr txBox="1"/>
          <p:nvPr/>
        </p:nvSpPr>
        <p:spPr>
          <a:xfrm>
            <a:off x="11390977" y="3225009"/>
            <a:ext cx="2285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Yabancı Dil Testi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="" xmlns:a16="http://schemas.microsoft.com/office/drawing/2014/main" id="{75697E21-4608-5101-F173-4BCD4A92C868}"/>
              </a:ext>
            </a:extLst>
          </p:cNvPr>
          <p:cNvSpPr txBox="1"/>
          <p:nvPr/>
        </p:nvSpPr>
        <p:spPr>
          <a:xfrm>
            <a:off x="1489563" y="3751971"/>
            <a:ext cx="2431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TYT SINAVI 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</a:rPr>
              <a:t>CUMARTESİ GÜNÜ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</a:rPr>
              <a:t>YAPILACAKTIR.</a:t>
            </a:r>
          </a:p>
          <a:p>
            <a:pPr algn="ctr"/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="" xmlns:a16="http://schemas.microsoft.com/office/drawing/2014/main" id="{9A236EC8-6B00-16A8-15A7-70F2502DAE18}"/>
              </a:ext>
            </a:extLst>
          </p:cNvPr>
          <p:cNvSpPr txBox="1"/>
          <p:nvPr/>
        </p:nvSpPr>
        <p:spPr>
          <a:xfrm>
            <a:off x="6373553" y="3713480"/>
            <a:ext cx="2431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AYT SINAVI 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</a:rPr>
              <a:t>PAZAR GÜNÜ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</a:rPr>
              <a:t>YAPILACAKTIR.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="" xmlns:a16="http://schemas.microsoft.com/office/drawing/2014/main" id="{5961C74B-2E17-BEBE-73AD-A38A394EA431}"/>
              </a:ext>
            </a:extLst>
          </p:cNvPr>
          <p:cNvSpPr txBox="1"/>
          <p:nvPr/>
        </p:nvSpPr>
        <p:spPr>
          <a:xfrm>
            <a:off x="11330232" y="3794379"/>
            <a:ext cx="2431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solidFill>
                  <a:schemeClr val="bg1"/>
                </a:solidFill>
              </a:rPr>
              <a:t>YDT SINAVI </a:t>
            </a:r>
          </a:p>
          <a:p>
            <a:pPr algn="ctr"/>
            <a:r>
              <a:rPr lang="tr-TR" sz="1800" b="1" dirty="0">
                <a:solidFill>
                  <a:schemeClr val="bg1"/>
                </a:solidFill>
              </a:rPr>
              <a:t>PAZAR GÜNÜ</a:t>
            </a:r>
          </a:p>
          <a:p>
            <a:pPr algn="ctr"/>
            <a:r>
              <a:rPr lang="tr-TR" sz="1800" b="1" dirty="0">
                <a:solidFill>
                  <a:schemeClr val="bg1"/>
                </a:solidFill>
              </a:rPr>
              <a:t>YAPILACAKTIR.</a:t>
            </a:r>
          </a:p>
        </p:txBody>
      </p:sp>
      <p:pic>
        <p:nvPicPr>
          <p:cNvPr id="25" name="Resim 24">
            <a:extLst>
              <a:ext uri="{FF2B5EF4-FFF2-40B4-BE49-F238E27FC236}">
                <a16:creationId xmlns="" xmlns:a16="http://schemas.microsoft.com/office/drawing/2014/main" id="{A1D427DC-148B-D71B-14F7-99914ECE3C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5084" y="4883613"/>
            <a:ext cx="1138230" cy="109177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="" xmlns:a16="http://schemas.microsoft.com/office/drawing/2014/main" id="{BA69DDE3-109D-03BC-6F37-58B0631E86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080285" y="4757925"/>
            <a:ext cx="1077842" cy="105691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="" xmlns:a16="http://schemas.microsoft.com/office/drawing/2014/main" id="{C961B53A-9862-D6E7-CF27-BC5BBE0DA1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2077826" y="4752164"/>
            <a:ext cx="1019175" cy="952500"/>
          </a:xfrm>
          <a:prstGeom prst="rect">
            <a:avLst/>
          </a:prstGeom>
        </p:spPr>
      </p:pic>
      <p:sp>
        <p:nvSpPr>
          <p:cNvPr id="30" name="Dikdörtgen 29">
            <a:extLst>
              <a:ext uri="{FF2B5EF4-FFF2-40B4-BE49-F238E27FC236}">
                <a16:creationId xmlns="" xmlns:a16="http://schemas.microsoft.com/office/drawing/2014/main" id="{DF76D8AD-AA0F-3702-152E-3092B89FD117}"/>
              </a:ext>
            </a:extLst>
          </p:cNvPr>
          <p:cNvSpPr/>
          <p:nvPr/>
        </p:nvSpPr>
        <p:spPr>
          <a:xfrm>
            <a:off x="4537706" y="6967500"/>
            <a:ext cx="6162999" cy="461665"/>
          </a:xfrm>
          <a:prstGeom prst="rect">
            <a:avLst/>
          </a:prstGeom>
          <a:solidFill>
            <a:srgbClr val="70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 Testi Pazar Günü Öğleden Sonra Yapılacaktır.</a:t>
            </a:r>
          </a:p>
        </p:txBody>
      </p:sp>
    </p:spTree>
    <p:extLst>
      <p:ext uri="{BB962C8B-B14F-4D97-AF65-F5344CB8AC3E}">
        <p14:creationId xmlns:p14="http://schemas.microsoft.com/office/powerpoint/2010/main" val="31359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67164" y="168166"/>
            <a:ext cx="770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Son 7 Yılın Ders Doğru ve Net Ortalamaları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="" xmlns:a16="http://schemas.microsoft.com/office/drawing/2014/main" id="{D03E55D2-DEED-A1A9-14CE-49A6147F6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9022"/>
              </p:ext>
            </p:extLst>
          </p:nvPr>
        </p:nvGraphicFramePr>
        <p:xfrm>
          <a:off x="1513955" y="1587367"/>
          <a:ext cx="8880775" cy="553864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18098">
                  <a:extLst>
                    <a:ext uri="{9D8B030D-6E8A-4147-A177-3AD203B41FA5}">
                      <a16:colId xmlns="" xmlns:a16="http://schemas.microsoft.com/office/drawing/2014/main" val="262707428"/>
                    </a:ext>
                  </a:extLst>
                </a:gridCol>
                <a:gridCol w="1383453">
                  <a:extLst>
                    <a:ext uri="{9D8B030D-6E8A-4147-A177-3AD203B41FA5}">
                      <a16:colId xmlns="" xmlns:a16="http://schemas.microsoft.com/office/drawing/2014/main" val="4278416114"/>
                    </a:ext>
                  </a:extLst>
                </a:gridCol>
                <a:gridCol w="1356239">
                  <a:extLst>
                    <a:ext uri="{9D8B030D-6E8A-4147-A177-3AD203B41FA5}">
                      <a16:colId xmlns="" xmlns:a16="http://schemas.microsoft.com/office/drawing/2014/main" val="3119523514"/>
                    </a:ext>
                  </a:extLst>
                </a:gridCol>
                <a:gridCol w="1166996">
                  <a:extLst>
                    <a:ext uri="{9D8B030D-6E8A-4147-A177-3AD203B41FA5}">
                      <a16:colId xmlns="" xmlns:a16="http://schemas.microsoft.com/office/drawing/2014/main" val="770519244"/>
                    </a:ext>
                  </a:extLst>
                </a:gridCol>
                <a:gridCol w="1166996">
                  <a:extLst>
                    <a:ext uri="{9D8B030D-6E8A-4147-A177-3AD203B41FA5}">
                      <a16:colId xmlns="" xmlns:a16="http://schemas.microsoft.com/office/drawing/2014/main" val="138613360"/>
                    </a:ext>
                  </a:extLst>
                </a:gridCol>
                <a:gridCol w="1119686">
                  <a:extLst>
                    <a:ext uri="{9D8B030D-6E8A-4147-A177-3AD203B41FA5}">
                      <a16:colId xmlns="" xmlns:a16="http://schemas.microsoft.com/office/drawing/2014/main" val="3972182944"/>
                    </a:ext>
                  </a:extLst>
                </a:gridCol>
                <a:gridCol w="1169307">
                  <a:extLst>
                    <a:ext uri="{9D8B030D-6E8A-4147-A177-3AD203B41FA5}">
                      <a16:colId xmlns="" xmlns:a16="http://schemas.microsoft.com/office/drawing/2014/main" val="3818672566"/>
                    </a:ext>
                  </a:extLst>
                </a:gridCol>
              </a:tblGrid>
              <a:tr h="692331">
                <a:tc>
                  <a:txBody>
                    <a:bodyPr/>
                    <a:lstStyle/>
                    <a:p>
                      <a:pPr algn="l"/>
                      <a:r>
                        <a:rPr lang="tr-TR" b="0" dirty="0">
                          <a:effectLst/>
                        </a:rPr>
                        <a:t>TÜRKÇE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40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16,1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14,6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14,2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18,04</a:t>
                      </a:r>
                      <a:endParaRPr lang="tr-TR" b="0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effectLst/>
                        </a:rPr>
                        <a:t>17,7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9229759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l"/>
                      <a:r>
                        <a:rPr lang="tr-TR" dirty="0">
                          <a:effectLst/>
                        </a:rPr>
                        <a:t>SOSYAL BİL.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6,0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5,6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7,7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8,3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7,9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9953208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l"/>
                      <a:r>
                        <a:rPr lang="tr-TR" dirty="0">
                          <a:effectLst/>
                        </a:rPr>
                        <a:t>MAT.-1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40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5,6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6,6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5,5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5,1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6,9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2858592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l"/>
                      <a:r>
                        <a:rPr lang="tr-TR" dirty="0">
                          <a:effectLst/>
                        </a:rPr>
                        <a:t>FEN</a:t>
                      </a:r>
                      <a:r>
                        <a:rPr lang="tr-TR" baseline="0" dirty="0">
                          <a:effectLst/>
                        </a:rPr>
                        <a:t> BİL.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2,8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2,2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3,2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3,2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7449965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l"/>
                      <a:r>
                        <a:rPr lang="tr-TR" dirty="0">
                          <a:effectLst/>
                        </a:rPr>
                        <a:t>EDEBİYAT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4,7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4,9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4,7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6,4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6,6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9877727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l"/>
                      <a:r>
                        <a:rPr lang="tr-TR" dirty="0">
                          <a:effectLst/>
                        </a:rPr>
                        <a:t>TARİH-1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2,0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1,9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2,6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33428107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l"/>
                      <a:r>
                        <a:rPr lang="tr-TR" dirty="0">
                          <a:effectLst/>
                        </a:rPr>
                        <a:t>COĞ.-1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6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2,2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2,1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1,5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2,3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2,9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0616991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l"/>
                      <a:r>
                        <a:rPr lang="tr-TR" dirty="0">
                          <a:effectLst/>
                        </a:rPr>
                        <a:t>TARİH-2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11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1,9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1,2</a:t>
                      </a:r>
                      <a:endParaRPr lang="tr-TR" b="1" dirty="0">
                        <a:solidFill>
                          <a:srgbClr val="14603A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effectLst/>
                        </a:rPr>
                        <a:t>1,9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4355693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071A10ED-BD28-1507-B673-0751F9F23E60}"/>
              </a:ext>
            </a:extLst>
          </p:cNvPr>
          <p:cNvSpPr txBox="1"/>
          <p:nvPr/>
        </p:nvSpPr>
        <p:spPr>
          <a:xfrm>
            <a:off x="1806961" y="1077813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Dersler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1B8F5AFB-2795-3343-E36D-2A2ADE60A489}"/>
              </a:ext>
            </a:extLst>
          </p:cNvPr>
          <p:cNvSpPr txBox="1"/>
          <p:nvPr/>
        </p:nvSpPr>
        <p:spPr>
          <a:xfrm>
            <a:off x="3111326" y="939314"/>
            <a:ext cx="13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Soru Sayıları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8D44537D-43C2-7767-E32F-AE849CF41031}"/>
              </a:ext>
            </a:extLst>
          </p:cNvPr>
          <p:cNvSpPr txBox="1"/>
          <p:nvPr/>
        </p:nvSpPr>
        <p:spPr>
          <a:xfrm>
            <a:off x="4532351" y="1077813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2018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197065D3-34BD-0097-45BA-25D5956FC88F}"/>
              </a:ext>
            </a:extLst>
          </p:cNvPr>
          <p:cNvSpPr txBox="1"/>
          <p:nvPr/>
        </p:nvSpPr>
        <p:spPr>
          <a:xfrm>
            <a:off x="5612029" y="1072666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2019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35C854A9-4FBE-2E59-B1CB-ED848DD66541}"/>
              </a:ext>
            </a:extLst>
          </p:cNvPr>
          <p:cNvSpPr txBox="1"/>
          <p:nvPr/>
        </p:nvSpPr>
        <p:spPr>
          <a:xfrm>
            <a:off x="6804051" y="1074739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2020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FFE0BA1D-D4DD-7D71-D124-5ABC7CC8D1EF}"/>
              </a:ext>
            </a:extLst>
          </p:cNvPr>
          <p:cNvSpPr txBox="1"/>
          <p:nvPr/>
        </p:nvSpPr>
        <p:spPr>
          <a:xfrm>
            <a:off x="7947208" y="1072666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2021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A120E88B-965E-EC3D-96CA-AD449080115C}"/>
              </a:ext>
            </a:extLst>
          </p:cNvPr>
          <p:cNvSpPr txBox="1"/>
          <p:nvPr/>
        </p:nvSpPr>
        <p:spPr>
          <a:xfrm>
            <a:off x="9075751" y="1070593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2022</a:t>
            </a:r>
          </a:p>
        </p:txBody>
      </p:sp>
      <p:graphicFrame>
        <p:nvGraphicFramePr>
          <p:cNvPr id="12" name="Tablo 11">
            <a:extLst>
              <a:ext uri="{FF2B5EF4-FFF2-40B4-BE49-F238E27FC236}">
                <a16:creationId xmlns="" xmlns:a16="http://schemas.microsoft.com/office/drawing/2014/main" id="{4CD3A051-85BF-2F93-C11D-D59F874D4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204401"/>
              </p:ext>
            </p:extLst>
          </p:nvPr>
        </p:nvGraphicFramePr>
        <p:xfrm>
          <a:off x="10390626" y="1580147"/>
          <a:ext cx="1169307" cy="553864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69307">
                  <a:extLst>
                    <a:ext uri="{9D8B030D-6E8A-4147-A177-3AD203B41FA5}">
                      <a16:colId xmlns="" xmlns:a16="http://schemas.microsoft.com/office/drawing/2014/main" val="1672808723"/>
                    </a:ext>
                  </a:extLst>
                </a:gridCol>
              </a:tblGrid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19,16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0586704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8,48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2396829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7,36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04921628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5507558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6,40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8045412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3633223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4603846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8779867"/>
                  </a:ext>
                </a:extLst>
              </a:tr>
            </a:tbl>
          </a:graphicData>
        </a:graphic>
      </p:graphicFrame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FC4975A4-F91C-9470-E72D-894FCA2313CF}"/>
              </a:ext>
            </a:extLst>
          </p:cNvPr>
          <p:cNvSpPr txBox="1"/>
          <p:nvPr/>
        </p:nvSpPr>
        <p:spPr>
          <a:xfrm>
            <a:off x="10247911" y="1077813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2023</a:t>
            </a:r>
          </a:p>
        </p:txBody>
      </p:sp>
      <p:graphicFrame>
        <p:nvGraphicFramePr>
          <p:cNvPr id="15" name="Tablo 14">
            <a:extLst>
              <a:ext uri="{FF2B5EF4-FFF2-40B4-BE49-F238E27FC236}">
                <a16:creationId xmlns="" xmlns:a16="http://schemas.microsoft.com/office/drawing/2014/main" id="{6A94C5BB-F2FA-39F6-33A5-BD5DBA31E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41425"/>
              </p:ext>
            </p:extLst>
          </p:nvPr>
        </p:nvGraphicFramePr>
        <p:xfrm>
          <a:off x="11643209" y="1587367"/>
          <a:ext cx="1169307" cy="553864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69307">
                  <a:extLst>
                    <a:ext uri="{9D8B030D-6E8A-4147-A177-3AD203B41FA5}">
                      <a16:colId xmlns="" xmlns:a16="http://schemas.microsoft.com/office/drawing/2014/main" val="1672808723"/>
                    </a:ext>
                  </a:extLst>
                </a:gridCol>
              </a:tblGrid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sz="2093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21,42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0586704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sz="2093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9,00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2396829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sz="2093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7,95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04921628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sz="2093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3,47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5507558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sz="2093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5,93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8045412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sz="2093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2,48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3633223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sz="2093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2,10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4603846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sz="2093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2,07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8779867"/>
                  </a:ext>
                </a:extLst>
              </a:tr>
            </a:tbl>
          </a:graphicData>
        </a:graphic>
      </p:graphicFrame>
      <p:sp>
        <p:nvSpPr>
          <p:cNvPr id="16" name="Metin kutusu 15">
            <a:extLst>
              <a:ext uri="{FF2B5EF4-FFF2-40B4-BE49-F238E27FC236}">
                <a16:creationId xmlns="" xmlns:a16="http://schemas.microsoft.com/office/drawing/2014/main" id="{ADD864DE-6ACD-F21B-3719-AF5E34834A12}"/>
              </a:ext>
            </a:extLst>
          </p:cNvPr>
          <p:cNvSpPr txBox="1"/>
          <p:nvPr/>
        </p:nvSpPr>
        <p:spPr>
          <a:xfrm>
            <a:off x="11508659" y="1070593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88132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67164" y="168166"/>
            <a:ext cx="770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Son 7 Yılın Ders Doğru ve Net Ortalamaları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="" xmlns:a16="http://schemas.microsoft.com/office/drawing/2014/main" id="{D03E55D2-DEED-A1A9-14CE-49A6147F6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96352"/>
              </p:ext>
            </p:extLst>
          </p:nvPr>
        </p:nvGraphicFramePr>
        <p:xfrm>
          <a:off x="1513955" y="1587367"/>
          <a:ext cx="8880775" cy="553864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18098">
                  <a:extLst>
                    <a:ext uri="{9D8B030D-6E8A-4147-A177-3AD203B41FA5}">
                      <a16:colId xmlns="" xmlns:a16="http://schemas.microsoft.com/office/drawing/2014/main" val="262707428"/>
                    </a:ext>
                  </a:extLst>
                </a:gridCol>
                <a:gridCol w="1383453">
                  <a:extLst>
                    <a:ext uri="{9D8B030D-6E8A-4147-A177-3AD203B41FA5}">
                      <a16:colId xmlns="" xmlns:a16="http://schemas.microsoft.com/office/drawing/2014/main" val="4278416114"/>
                    </a:ext>
                  </a:extLst>
                </a:gridCol>
                <a:gridCol w="1356239">
                  <a:extLst>
                    <a:ext uri="{9D8B030D-6E8A-4147-A177-3AD203B41FA5}">
                      <a16:colId xmlns="" xmlns:a16="http://schemas.microsoft.com/office/drawing/2014/main" val="3119523514"/>
                    </a:ext>
                  </a:extLst>
                </a:gridCol>
                <a:gridCol w="1166996">
                  <a:extLst>
                    <a:ext uri="{9D8B030D-6E8A-4147-A177-3AD203B41FA5}">
                      <a16:colId xmlns="" xmlns:a16="http://schemas.microsoft.com/office/drawing/2014/main" val="770519244"/>
                    </a:ext>
                  </a:extLst>
                </a:gridCol>
                <a:gridCol w="1166996">
                  <a:extLst>
                    <a:ext uri="{9D8B030D-6E8A-4147-A177-3AD203B41FA5}">
                      <a16:colId xmlns="" xmlns:a16="http://schemas.microsoft.com/office/drawing/2014/main" val="138613360"/>
                    </a:ext>
                  </a:extLst>
                </a:gridCol>
                <a:gridCol w="1119686">
                  <a:extLst>
                    <a:ext uri="{9D8B030D-6E8A-4147-A177-3AD203B41FA5}">
                      <a16:colId xmlns="" xmlns:a16="http://schemas.microsoft.com/office/drawing/2014/main" val="3972182944"/>
                    </a:ext>
                  </a:extLst>
                </a:gridCol>
                <a:gridCol w="1169307">
                  <a:extLst>
                    <a:ext uri="{9D8B030D-6E8A-4147-A177-3AD203B41FA5}">
                      <a16:colId xmlns="" xmlns:a16="http://schemas.microsoft.com/office/drawing/2014/main" val="3818672566"/>
                    </a:ext>
                  </a:extLst>
                </a:gridCol>
              </a:tblGrid>
              <a:tr h="692331">
                <a:tc>
                  <a:txBody>
                    <a:bodyPr/>
                    <a:lstStyle/>
                    <a:p>
                      <a:pPr algn="l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COĞ.-2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9229759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l"/>
                      <a:r>
                        <a:rPr lang="tr-TR" dirty="0">
                          <a:solidFill>
                            <a:schemeClr val="tx1"/>
                          </a:solidFill>
                          <a:effectLst/>
                        </a:rPr>
                        <a:t>FELSEFE GR.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4,11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9953208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l"/>
                      <a:r>
                        <a:rPr lang="tr-TR" dirty="0">
                          <a:solidFill>
                            <a:schemeClr val="tx1"/>
                          </a:solidFill>
                          <a:effectLst/>
                        </a:rPr>
                        <a:t>DİN KÜL.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2858592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l"/>
                      <a:r>
                        <a:rPr lang="tr-TR" dirty="0">
                          <a:solidFill>
                            <a:schemeClr val="tx1"/>
                          </a:solidFill>
                          <a:effectLst/>
                        </a:rPr>
                        <a:t>MAT-2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7449965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l"/>
                      <a:r>
                        <a:rPr lang="tr-TR" dirty="0">
                          <a:solidFill>
                            <a:schemeClr val="tx1"/>
                          </a:solidFill>
                          <a:effectLst/>
                        </a:rPr>
                        <a:t>FİZİK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9877727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l"/>
                      <a:r>
                        <a:rPr lang="tr-TR" dirty="0">
                          <a:solidFill>
                            <a:schemeClr val="tx1"/>
                          </a:solidFill>
                          <a:effectLst/>
                        </a:rPr>
                        <a:t>KİMYA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33428107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l"/>
                      <a:r>
                        <a:rPr lang="tr-TR" dirty="0">
                          <a:solidFill>
                            <a:schemeClr val="tx1"/>
                          </a:solidFill>
                          <a:effectLst/>
                        </a:rPr>
                        <a:t>BİYOLOJİ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0616991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l"/>
                      <a:r>
                        <a:rPr lang="tr-TR" dirty="0">
                          <a:solidFill>
                            <a:schemeClr val="tx1"/>
                          </a:solidFill>
                          <a:effectLst/>
                        </a:rPr>
                        <a:t>İNGİLİZCE</a:t>
                      </a:r>
                      <a:endParaRPr lang="tr-TR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29,7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31,4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39,0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39,1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4355693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071A10ED-BD28-1507-B673-0751F9F23E60}"/>
              </a:ext>
            </a:extLst>
          </p:cNvPr>
          <p:cNvSpPr txBox="1"/>
          <p:nvPr/>
        </p:nvSpPr>
        <p:spPr>
          <a:xfrm>
            <a:off x="1806961" y="1077813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Dersler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1B8F5AFB-2795-3343-E36D-2A2ADE60A489}"/>
              </a:ext>
            </a:extLst>
          </p:cNvPr>
          <p:cNvSpPr txBox="1"/>
          <p:nvPr/>
        </p:nvSpPr>
        <p:spPr>
          <a:xfrm>
            <a:off x="3111326" y="939314"/>
            <a:ext cx="13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Soru Sayıları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8D44537D-43C2-7767-E32F-AE849CF41031}"/>
              </a:ext>
            </a:extLst>
          </p:cNvPr>
          <p:cNvSpPr txBox="1"/>
          <p:nvPr/>
        </p:nvSpPr>
        <p:spPr>
          <a:xfrm>
            <a:off x="4532351" y="1077813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2018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197065D3-34BD-0097-45BA-25D5956FC88F}"/>
              </a:ext>
            </a:extLst>
          </p:cNvPr>
          <p:cNvSpPr txBox="1"/>
          <p:nvPr/>
        </p:nvSpPr>
        <p:spPr>
          <a:xfrm>
            <a:off x="5612029" y="1072666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2019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35C854A9-4FBE-2E59-B1CB-ED848DD66541}"/>
              </a:ext>
            </a:extLst>
          </p:cNvPr>
          <p:cNvSpPr txBox="1"/>
          <p:nvPr/>
        </p:nvSpPr>
        <p:spPr>
          <a:xfrm>
            <a:off x="6804051" y="1074739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2020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FFE0BA1D-D4DD-7D71-D124-5ABC7CC8D1EF}"/>
              </a:ext>
            </a:extLst>
          </p:cNvPr>
          <p:cNvSpPr txBox="1"/>
          <p:nvPr/>
        </p:nvSpPr>
        <p:spPr>
          <a:xfrm>
            <a:off x="7947208" y="1072666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2021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A120E88B-965E-EC3D-96CA-AD449080115C}"/>
              </a:ext>
            </a:extLst>
          </p:cNvPr>
          <p:cNvSpPr txBox="1"/>
          <p:nvPr/>
        </p:nvSpPr>
        <p:spPr>
          <a:xfrm>
            <a:off x="9075751" y="1070593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2022</a:t>
            </a:r>
          </a:p>
        </p:txBody>
      </p:sp>
      <p:graphicFrame>
        <p:nvGraphicFramePr>
          <p:cNvPr id="12" name="Tablo 11">
            <a:extLst>
              <a:ext uri="{FF2B5EF4-FFF2-40B4-BE49-F238E27FC236}">
                <a16:creationId xmlns="" xmlns:a16="http://schemas.microsoft.com/office/drawing/2014/main" id="{4CD3A051-85BF-2F93-C11D-D59F874D4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9555"/>
              </p:ext>
            </p:extLst>
          </p:nvPr>
        </p:nvGraphicFramePr>
        <p:xfrm>
          <a:off x="10390626" y="1580147"/>
          <a:ext cx="1169307" cy="553864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69307">
                  <a:extLst>
                    <a:ext uri="{9D8B030D-6E8A-4147-A177-3AD203B41FA5}">
                      <a16:colId xmlns="" xmlns:a16="http://schemas.microsoft.com/office/drawing/2014/main" val="1672808723"/>
                    </a:ext>
                  </a:extLst>
                </a:gridCol>
              </a:tblGrid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0586704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2396829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04921628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7,20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5507558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2,17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8045412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3633223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1,88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4603846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chemeClr val="tx1"/>
                          </a:solidFill>
                          <a:effectLst/>
                        </a:rPr>
                        <a:t>36,48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8779867"/>
                  </a:ext>
                </a:extLst>
              </a:tr>
            </a:tbl>
          </a:graphicData>
        </a:graphic>
      </p:graphicFrame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FC4975A4-F91C-9470-E72D-894FCA2313CF}"/>
              </a:ext>
            </a:extLst>
          </p:cNvPr>
          <p:cNvSpPr txBox="1"/>
          <p:nvPr/>
        </p:nvSpPr>
        <p:spPr>
          <a:xfrm>
            <a:off x="10247911" y="1077813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2023</a:t>
            </a:r>
          </a:p>
        </p:txBody>
      </p:sp>
      <p:graphicFrame>
        <p:nvGraphicFramePr>
          <p:cNvPr id="15" name="Tablo 14">
            <a:extLst>
              <a:ext uri="{FF2B5EF4-FFF2-40B4-BE49-F238E27FC236}">
                <a16:creationId xmlns="" xmlns:a16="http://schemas.microsoft.com/office/drawing/2014/main" id="{6A94C5BB-F2FA-39F6-33A5-BD5DBA31E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706408"/>
              </p:ext>
            </p:extLst>
          </p:nvPr>
        </p:nvGraphicFramePr>
        <p:xfrm>
          <a:off x="11643209" y="1587367"/>
          <a:ext cx="1169307" cy="553864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69307">
                  <a:extLst>
                    <a:ext uri="{9D8B030D-6E8A-4147-A177-3AD203B41FA5}">
                      <a16:colId xmlns="" xmlns:a16="http://schemas.microsoft.com/office/drawing/2014/main" val="1672808723"/>
                    </a:ext>
                  </a:extLst>
                </a:gridCol>
              </a:tblGrid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sz="2093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2,41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0586704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sz="2093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1,96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2396829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sz="2093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1,27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04921628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sz="2093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5,54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5507558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sz="2093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2,24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8045412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sz="2093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1,45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3633223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sz="2093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2,32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4603846"/>
                  </a:ext>
                </a:extLst>
              </a:tr>
              <a:tr h="692331">
                <a:tc>
                  <a:txBody>
                    <a:bodyPr/>
                    <a:lstStyle/>
                    <a:p>
                      <a:pPr algn="ctr"/>
                      <a:r>
                        <a:rPr lang="tr-TR" sz="2093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35,63</a:t>
                      </a:r>
                      <a:endParaRPr lang="tr-TR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8779867"/>
                  </a:ext>
                </a:extLst>
              </a:tr>
            </a:tbl>
          </a:graphicData>
        </a:graphic>
      </p:graphicFrame>
      <p:sp>
        <p:nvSpPr>
          <p:cNvPr id="16" name="Metin kutusu 15">
            <a:extLst>
              <a:ext uri="{FF2B5EF4-FFF2-40B4-BE49-F238E27FC236}">
                <a16:creationId xmlns="" xmlns:a16="http://schemas.microsoft.com/office/drawing/2014/main" id="{ADD864DE-6ACD-F21B-3719-AF5E34834A12}"/>
              </a:ext>
            </a:extLst>
          </p:cNvPr>
          <p:cNvSpPr txBox="1"/>
          <p:nvPr/>
        </p:nvSpPr>
        <p:spPr>
          <a:xfrm>
            <a:off x="11508659" y="1070593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6F9665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597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67164" y="168165"/>
            <a:ext cx="770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Temel Yeterlilik Testi Soru Sayıları ( TYT)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E17EAE04-2562-D3B2-021B-04266824A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64140" y="2760305"/>
            <a:ext cx="2505836" cy="263859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C6A79D74-D085-311E-20B4-8EE3A3EA3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70035" y="2368876"/>
            <a:ext cx="2778845" cy="342145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E133EC56-5790-4C21-82B7-E683DB78BE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040675" y="1740109"/>
            <a:ext cx="3055309" cy="467898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="" xmlns:a16="http://schemas.microsoft.com/office/drawing/2014/main" id="{C8D56726-4885-C1DE-4B21-929B4B39F1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02582" y="1443002"/>
            <a:ext cx="3281923" cy="5273202"/>
          </a:xfrm>
          <a:prstGeom prst="rect">
            <a:avLst/>
          </a:prstGeom>
        </p:spPr>
      </p:pic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B8DACFBF-4677-0D61-D717-61D9827D37A1}"/>
              </a:ext>
            </a:extLst>
          </p:cNvPr>
          <p:cNvSpPr/>
          <p:nvPr/>
        </p:nvSpPr>
        <p:spPr>
          <a:xfrm>
            <a:off x="2106592" y="2118167"/>
            <a:ext cx="1296365" cy="335666"/>
          </a:xfrm>
          <a:prstGeom prst="rect">
            <a:avLst/>
          </a:prstGeom>
          <a:solidFill>
            <a:srgbClr val="FFB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Türkçe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E47ABAC0-0181-099C-B494-8A26B57A48AB}"/>
              </a:ext>
            </a:extLst>
          </p:cNvPr>
          <p:cNvSpPr/>
          <p:nvPr/>
        </p:nvSpPr>
        <p:spPr>
          <a:xfrm>
            <a:off x="4649833" y="1929313"/>
            <a:ext cx="1296365" cy="335666"/>
          </a:xfrm>
          <a:prstGeom prst="rect">
            <a:avLst/>
          </a:prstGeom>
          <a:solidFill>
            <a:srgbClr val="DB3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Matematik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="" xmlns:a16="http://schemas.microsoft.com/office/drawing/2014/main" id="{048D4CEC-71B1-4BCC-C804-075CED70145A}"/>
              </a:ext>
            </a:extLst>
          </p:cNvPr>
          <p:cNvSpPr/>
          <p:nvPr/>
        </p:nvSpPr>
        <p:spPr>
          <a:xfrm>
            <a:off x="7545433" y="1490448"/>
            <a:ext cx="1296365" cy="335666"/>
          </a:xfrm>
          <a:prstGeom prst="rect">
            <a:avLst/>
          </a:prstGeom>
          <a:solidFill>
            <a:srgbClr val="3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Sosyal Bil.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="" xmlns:a16="http://schemas.microsoft.com/office/drawing/2014/main" id="{CE257E90-0968-D1C2-DEE1-39D28720DB3D}"/>
              </a:ext>
            </a:extLst>
          </p:cNvPr>
          <p:cNvSpPr/>
          <p:nvPr/>
        </p:nvSpPr>
        <p:spPr>
          <a:xfrm>
            <a:off x="10709047" y="995854"/>
            <a:ext cx="1296365" cy="335666"/>
          </a:xfrm>
          <a:prstGeom prst="rect">
            <a:avLst/>
          </a:prstGeom>
          <a:solidFill>
            <a:srgbClr val="A9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Bil.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="" xmlns:a16="http://schemas.microsoft.com/office/drawing/2014/main" id="{9FA27B22-B62A-8B0D-0DE4-C77AE096265F}"/>
              </a:ext>
            </a:extLst>
          </p:cNvPr>
          <p:cNvSpPr txBox="1"/>
          <p:nvPr/>
        </p:nvSpPr>
        <p:spPr>
          <a:xfrm>
            <a:off x="3584096" y="389493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1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="" xmlns:a16="http://schemas.microsoft.com/office/drawing/2014/main" id="{44CF1EF1-2A47-757B-3DF8-9CCE62D43E07}"/>
              </a:ext>
            </a:extLst>
          </p:cNvPr>
          <p:cNvSpPr txBox="1"/>
          <p:nvPr/>
        </p:nvSpPr>
        <p:spPr>
          <a:xfrm>
            <a:off x="6342074" y="389493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2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="" xmlns:a16="http://schemas.microsoft.com/office/drawing/2014/main" id="{BFAEB589-A50D-A54A-A60A-076207AF7253}"/>
              </a:ext>
            </a:extLst>
          </p:cNvPr>
          <p:cNvSpPr txBox="1"/>
          <p:nvPr/>
        </p:nvSpPr>
        <p:spPr>
          <a:xfrm>
            <a:off x="9506675" y="389493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3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="" xmlns:a16="http://schemas.microsoft.com/office/drawing/2014/main" id="{534902A8-8B50-1AEC-C683-50389B94DE00}"/>
              </a:ext>
            </a:extLst>
          </p:cNvPr>
          <p:cNvSpPr txBox="1"/>
          <p:nvPr/>
        </p:nvSpPr>
        <p:spPr>
          <a:xfrm>
            <a:off x="12954069" y="388442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4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="" xmlns:a16="http://schemas.microsoft.com/office/drawing/2014/main" id="{76DF48C8-522A-F9BA-768D-89E2C1DC67ED}"/>
              </a:ext>
            </a:extLst>
          </p:cNvPr>
          <p:cNvSpPr txBox="1"/>
          <p:nvPr/>
        </p:nvSpPr>
        <p:spPr>
          <a:xfrm>
            <a:off x="1923024" y="3402493"/>
            <a:ext cx="14668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40 Soru</a:t>
            </a:r>
          </a:p>
          <a:p>
            <a:pPr algn="ctr"/>
            <a:r>
              <a:rPr lang="tr-TR" sz="1600" dirty="0"/>
              <a:t>(Ortalama 32 Soru Paragraf - 8 Soru Dil Bilgisi)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="" xmlns:a16="http://schemas.microsoft.com/office/drawing/2014/main" id="{2163A977-0758-2DBD-931C-3A19E8F301A7}"/>
              </a:ext>
            </a:extLst>
          </p:cNvPr>
          <p:cNvSpPr txBox="1"/>
          <p:nvPr/>
        </p:nvSpPr>
        <p:spPr>
          <a:xfrm>
            <a:off x="4693691" y="3391983"/>
            <a:ext cx="15315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40 Soru</a:t>
            </a:r>
          </a:p>
          <a:p>
            <a:pPr algn="ctr"/>
            <a:r>
              <a:rPr lang="tr-TR" sz="1600" dirty="0"/>
              <a:t>(Ortalama 32 Soru Cebirsel İşlem -  8 Soru Geometri)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="" xmlns:a16="http://schemas.microsoft.com/office/drawing/2014/main" id="{C70A0E87-D50B-8570-D94A-8799476A711F}"/>
              </a:ext>
            </a:extLst>
          </p:cNvPr>
          <p:cNvSpPr txBox="1"/>
          <p:nvPr/>
        </p:nvSpPr>
        <p:spPr>
          <a:xfrm>
            <a:off x="7472536" y="3865697"/>
            <a:ext cx="18123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Tarih     : </a:t>
            </a:r>
            <a:r>
              <a:rPr lang="tr-TR" sz="1600" dirty="0"/>
              <a:t>5 Soru</a:t>
            </a:r>
            <a:endParaRPr lang="tr-TR" sz="1600" b="1" dirty="0"/>
          </a:p>
          <a:p>
            <a:r>
              <a:rPr lang="tr-TR" sz="1600" b="1" dirty="0"/>
              <a:t>Coğrafya: </a:t>
            </a:r>
            <a:r>
              <a:rPr lang="tr-TR" sz="1600" dirty="0"/>
              <a:t>5 Soru</a:t>
            </a:r>
            <a:endParaRPr lang="tr-TR" sz="1600" b="1" dirty="0"/>
          </a:p>
          <a:p>
            <a:r>
              <a:rPr lang="tr-TR" sz="1600" b="1" dirty="0"/>
              <a:t>Felsefe   : </a:t>
            </a:r>
            <a:r>
              <a:rPr lang="tr-TR" sz="1600" dirty="0"/>
              <a:t>5 Soru</a:t>
            </a:r>
            <a:endParaRPr lang="tr-TR" sz="1600" b="1" dirty="0"/>
          </a:p>
          <a:p>
            <a:r>
              <a:rPr lang="tr-TR" sz="1600" b="1" dirty="0"/>
              <a:t>Din Kül. : </a:t>
            </a:r>
            <a:r>
              <a:rPr lang="tr-TR" sz="1600" dirty="0"/>
              <a:t>5 Soru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="" xmlns:a16="http://schemas.microsoft.com/office/drawing/2014/main" id="{7189137F-D799-C664-2B35-5EFDC05CB2E0}"/>
              </a:ext>
            </a:extLst>
          </p:cNvPr>
          <p:cNvSpPr txBox="1"/>
          <p:nvPr/>
        </p:nvSpPr>
        <p:spPr>
          <a:xfrm>
            <a:off x="7451358" y="3033162"/>
            <a:ext cx="15315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20 Soru</a:t>
            </a:r>
          </a:p>
          <a:p>
            <a:r>
              <a:rPr lang="tr-TR" sz="1600" dirty="0"/>
              <a:t>(Tarih-Coğrafya-Felsefe-Din Kül.)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="" xmlns:a16="http://schemas.microsoft.com/office/drawing/2014/main" id="{F22DE3B2-67F8-7065-7E71-2CC24687A221}"/>
              </a:ext>
            </a:extLst>
          </p:cNvPr>
          <p:cNvSpPr txBox="1"/>
          <p:nvPr/>
        </p:nvSpPr>
        <p:spPr>
          <a:xfrm>
            <a:off x="10805060" y="3865697"/>
            <a:ext cx="18123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Fizik    : </a:t>
            </a:r>
            <a:r>
              <a:rPr lang="tr-TR" sz="1600" dirty="0"/>
              <a:t>7 Soru</a:t>
            </a:r>
            <a:endParaRPr lang="tr-TR" sz="1600" b="1" dirty="0"/>
          </a:p>
          <a:p>
            <a:r>
              <a:rPr lang="tr-TR" sz="1600" b="1" dirty="0"/>
              <a:t>Kimya   : </a:t>
            </a:r>
            <a:r>
              <a:rPr lang="tr-TR" sz="1600" dirty="0"/>
              <a:t>7 Soru</a:t>
            </a:r>
            <a:endParaRPr lang="tr-TR" sz="1600" b="1" dirty="0"/>
          </a:p>
          <a:p>
            <a:r>
              <a:rPr lang="tr-TR" sz="1600" b="1" dirty="0"/>
              <a:t>Biyoloji : </a:t>
            </a:r>
            <a:r>
              <a:rPr lang="tr-TR" sz="1600" dirty="0"/>
              <a:t>6 Soru</a:t>
            </a:r>
            <a:endParaRPr lang="tr-TR" sz="1600" b="1" dirty="0"/>
          </a:p>
        </p:txBody>
      </p:sp>
      <p:sp>
        <p:nvSpPr>
          <p:cNvPr id="33" name="Metin kutusu 32">
            <a:extLst>
              <a:ext uri="{FF2B5EF4-FFF2-40B4-BE49-F238E27FC236}">
                <a16:creationId xmlns="" xmlns:a16="http://schemas.microsoft.com/office/drawing/2014/main" id="{08F4B4EF-EEA0-B965-448F-8BA1A1967F47}"/>
              </a:ext>
            </a:extLst>
          </p:cNvPr>
          <p:cNvSpPr txBox="1"/>
          <p:nvPr/>
        </p:nvSpPr>
        <p:spPr>
          <a:xfrm>
            <a:off x="10805060" y="3003923"/>
            <a:ext cx="15315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20 Soru</a:t>
            </a:r>
          </a:p>
          <a:p>
            <a:r>
              <a:rPr lang="tr-TR" sz="1600" dirty="0"/>
              <a:t>(Fizik, Kimya, Biyoloji)</a:t>
            </a:r>
          </a:p>
        </p:txBody>
      </p:sp>
    </p:spTree>
    <p:extLst>
      <p:ext uri="{BB962C8B-B14F-4D97-AF65-F5344CB8AC3E}">
        <p14:creationId xmlns:p14="http://schemas.microsoft.com/office/powerpoint/2010/main" val="31695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04101" y="199697"/>
            <a:ext cx="8035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YETERLİLİK TESTİ (TYT) SORU TARZLARI NASIL OLACAK?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7FECA423-25BC-3BED-142E-55F6C3850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895" y="2931378"/>
            <a:ext cx="2563874" cy="2563874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="" xmlns:a16="http://schemas.microsoft.com/office/drawing/2014/main" id="{91E7F7A6-96BC-723C-DDAF-2B3B1EA6B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755" y="2412092"/>
            <a:ext cx="2378898" cy="2717229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="" xmlns:a16="http://schemas.microsoft.com/office/drawing/2014/main" id="{FC64F328-1953-A1F9-308D-6C51DECB7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677" y="5218461"/>
            <a:ext cx="2551289" cy="2233619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="" xmlns:a16="http://schemas.microsoft.com/office/drawing/2014/main" id="{860E5BA3-4386-278D-BB76-F4F950971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037" y="2385066"/>
            <a:ext cx="2386564" cy="2713924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="" xmlns:a16="http://schemas.microsoft.com/office/drawing/2014/main" id="{DA5ECE06-96F5-4ADF-DD32-B4A41731B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097" y="974550"/>
            <a:ext cx="2540000" cy="223361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="" xmlns:a16="http://schemas.microsoft.com/office/drawing/2014/main" id="{6A2B5486-974B-9F02-B7EE-686988F27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96457" y="1324183"/>
            <a:ext cx="948595" cy="948595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="" xmlns:a16="http://schemas.microsoft.com/office/drawing/2014/main" id="{7D523D19-A707-FD14-3172-8869F787FC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134396" y="5351734"/>
            <a:ext cx="1054174" cy="105417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="" xmlns:a16="http://schemas.microsoft.com/office/drawing/2014/main" id="{DFB5370A-5530-8CB7-5B1B-EBC9BD75C7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089781" y="5351734"/>
            <a:ext cx="1054174" cy="10541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="" xmlns:a16="http://schemas.microsoft.com/office/drawing/2014/main" id="{E9CE6877-0006-B8BE-1A8A-5904643DBD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012515">
            <a:off x="4888451" y="1045312"/>
            <a:ext cx="1216414" cy="121641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="" xmlns:a16="http://schemas.microsoft.com/office/drawing/2014/main" id="{5F542FA7-4165-7863-B02A-6378567365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045052" y="1347435"/>
            <a:ext cx="453450" cy="45345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="" xmlns:a16="http://schemas.microsoft.com/office/drawing/2014/main" id="{5C658768-4476-93AB-0149-48D032BBEE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93114" y="5878821"/>
            <a:ext cx="405388" cy="405388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="" xmlns:a16="http://schemas.microsoft.com/office/drawing/2014/main" id="{7981B821-C65D-D718-00EC-39C4FD3D16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4064082" y="5965477"/>
            <a:ext cx="413018" cy="413018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="" xmlns:a16="http://schemas.microsoft.com/office/drawing/2014/main" id="{7B5E48E2-1F76-B39C-A62F-CF73FBF8E4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4046213" y="1238071"/>
            <a:ext cx="430887" cy="430887"/>
          </a:xfrm>
          <a:prstGeom prst="rect">
            <a:avLst/>
          </a:prstGeom>
        </p:spPr>
      </p:pic>
      <p:sp>
        <p:nvSpPr>
          <p:cNvPr id="46" name="Metin kutusu 45">
            <a:extLst>
              <a:ext uri="{FF2B5EF4-FFF2-40B4-BE49-F238E27FC236}">
                <a16:creationId xmlns="" xmlns:a16="http://schemas.microsoft.com/office/drawing/2014/main" id="{A6F8DF48-9625-5EB2-464B-289BBDA48CE4}"/>
              </a:ext>
            </a:extLst>
          </p:cNvPr>
          <p:cNvSpPr txBox="1"/>
          <p:nvPr/>
        </p:nvSpPr>
        <p:spPr>
          <a:xfrm>
            <a:off x="6760952" y="1491194"/>
            <a:ext cx="1818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solidFill>
                  <a:schemeClr val="bg1"/>
                </a:solidFill>
              </a:rPr>
              <a:t>SORULAR ORTAK MÜFREDATTAN OLACAK</a:t>
            </a:r>
          </a:p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7" name="Metin kutusu 46">
            <a:extLst>
              <a:ext uri="{FF2B5EF4-FFF2-40B4-BE49-F238E27FC236}">
                <a16:creationId xmlns="" xmlns:a16="http://schemas.microsoft.com/office/drawing/2014/main" id="{CDFDECA0-D8BB-97A8-91DA-8FC4F81AD34D}"/>
              </a:ext>
            </a:extLst>
          </p:cNvPr>
          <p:cNvSpPr txBox="1"/>
          <p:nvPr/>
        </p:nvSpPr>
        <p:spPr>
          <a:xfrm>
            <a:off x="9468611" y="3032042"/>
            <a:ext cx="1818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solidFill>
                  <a:schemeClr val="bg1"/>
                </a:solidFill>
              </a:rPr>
              <a:t>OKUDUĞUNU ANLAMA VE YORUMLAMA BECERİLERİNİ ÖLÇECEK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="" xmlns:a16="http://schemas.microsoft.com/office/drawing/2014/main" id="{8AD15FB0-9D4E-61BF-0BBE-B0B938E721ED}"/>
              </a:ext>
            </a:extLst>
          </p:cNvPr>
          <p:cNvSpPr txBox="1"/>
          <p:nvPr/>
        </p:nvSpPr>
        <p:spPr>
          <a:xfrm>
            <a:off x="6455859" y="5786268"/>
            <a:ext cx="2326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solidFill>
                  <a:schemeClr val="bg1"/>
                </a:solidFill>
              </a:rPr>
              <a:t>FEN BİLİMLERİ ALANINA YATKINLIĞI VE YORUMLAMA BECERİLERİNİ ÖLÇECEK</a:t>
            </a:r>
          </a:p>
        </p:txBody>
      </p:sp>
      <p:sp>
        <p:nvSpPr>
          <p:cNvPr id="49" name="Metin kutusu 48">
            <a:extLst>
              <a:ext uri="{FF2B5EF4-FFF2-40B4-BE49-F238E27FC236}">
                <a16:creationId xmlns="" xmlns:a16="http://schemas.microsoft.com/office/drawing/2014/main" id="{AD6E54FE-E89D-73C5-5F0B-C78F961DF5A4}"/>
              </a:ext>
            </a:extLst>
          </p:cNvPr>
          <p:cNvSpPr txBox="1"/>
          <p:nvPr/>
        </p:nvSpPr>
        <p:spPr>
          <a:xfrm>
            <a:off x="3895709" y="2610167"/>
            <a:ext cx="1884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solidFill>
                  <a:schemeClr val="bg1"/>
                </a:solidFill>
              </a:rPr>
              <a:t>MATEMATİK KAVRAMLARINI KULLANMA VE TEMEL MATEMATİK İŞLEMLERİ YAPMA BECERİSİ ÖLÇÜLECEK</a:t>
            </a:r>
          </a:p>
        </p:txBody>
      </p:sp>
      <p:sp>
        <p:nvSpPr>
          <p:cNvPr id="50" name="Metin kutusu 49">
            <a:extLst>
              <a:ext uri="{FF2B5EF4-FFF2-40B4-BE49-F238E27FC236}">
                <a16:creationId xmlns="" xmlns:a16="http://schemas.microsoft.com/office/drawing/2014/main" id="{707C73BD-1DE1-ACF3-AD55-FB72E18750C4}"/>
              </a:ext>
            </a:extLst>
          </p:cNvPr>
          <p:cNvSpPr txBox="1"/>
          <p:nvPr/>
        </p:nvSpPr>
        <p:spPr>
          <a:xfrm>
            <a:off x="6733176" y="3208167"/>
            <a:ext cx="1818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/>
              <a:t>SOSYAL ALANLARDA</a:t>
            </a:r>
          </a:p>
          <a:p>
            <a:pPr algn="ctr"/>
            <a:r>
              <a:rPr lang="tr-TR" sz="1800" b="1" dirty="0"/>
              <a:t>YİNE ADAYLARIN</a:t>
            </a:r>
            <a:br>
              <a:rPr lang="tr-TR" sz="1800" b="1" dirty="0"/>
            </a:br>
            <a:r>
              <a:rPr lang="tr-TR" sz="1800" b="1" dirty="0"/>
              <a:t>OKUDUĞUNU </a:t>
            </a:r>
            <a:br>
              <a:rPr lang="tr-TR" sz="1800" b="1" dirty="0"/>
            </a:br>
            <a:r>
              <a:rPr lang="tr-TR" sz="1800" b="1" dirty="0"/>
              <a:t>ANLAMA BECERİLERİ</a:t>
            </a:r>
          </a:p>
          <a:p>
            <a:pPr algn="ctr"/>
            <a:r>
              <a:rPr lang="tr-TR" sz="1800" b="1" dirty="0"/>
              <a:t>ÖLÇÜLECEK.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12568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03410B92-C5AC-F0BC-B355-D4365C390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0777" y="1460952"/>
            <a:ext cx="4379493" cy="53392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8D70C603-F029-CAD1-A562-F1BE6F286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73961" y="1460952"/>
            <a:ext cx="4379493" cy="533925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9176EEA1-A986-7A35-4747-B50FEB465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867145" y="1460953"/>
            <a:ext cx="4379493" cy="5339254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215669AB-CB06-869C-312A-5AE906746ED1}"/>
              </a:ext>
            </a:extLst>
          </p:cNvPr>
          <p:cNvSpPr txBox="1"/>
          <p:nvPr/>
        </p:nvSpPr>
        <p:spPr>
          <a:xfrm>
            <a:off x="3683080" y="0"/>
            <a:ext cx="8035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YETERLİLİK TESTİ (TYT) PUAN TÜRÜ NEDİR? NERELERDE KULLANILIR?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CFF83D5F-AA4B-2721-EF0A-F3C3F89EBEE1}"/>
              </a:ext>
            </a:extLst>
          </p:cNvPr>
          <p:cNvSpPr txBox="1"/>
          <p:nvPr/>
        </p:nvSpPr>
        <p:spPr>
          <a:xfrm>
            <a:off x="2005303" y="1861183"/>
            <a:ext cx="252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TYT PUAN TÜRÜ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E5476BEA-3E5B-BD99-01F0-A886BBD7EAED}"/>
              </a:ext>
            </a:extLst>
          </p:cNvPr>
          <p:cNvSpPr txBox="1"/>
          <p:nvPr/>
        </p:nvSpPr>
        <p:spPr>
          <a:xfrm>
            <a:off x="1623236" y="3682206"/>
            <a:ext cx="3011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Üniversiteye girişte için yapılan Temel Yeterlilik Testi sonucu oluşan puandır. </a:t>
            </a:r>
            <a:r>
              <a:rPr lang="tr-TR" sz="2400" b="1" dirty="0">
                <a:solidFill>
                  <a:srgbClr val="FF0000"/>
                </a:solidFill>
              </a:rPr>
              <a:t>Tek puan türüdür.</a:t>
            </a:r>
          </a:p>
          <a:p>
            <a:pPr algn="ctr"/>
            <a:endParaRPr lang="tr-TR" sz="2400" dirty="0"/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C8763E6A-E9E7-1AA3-0300-27216B7B3023}"/>
              </a:ext>
            </a:extLst>
          </p:cNvPr>
          <p:cNvSpPr txBox="1"/>
          <p:nvPr/>
        </p:nvSpPr>
        <p:spPr>
          <a:xfrm>
            <a:off x="6650876" y="1861182"/>
            <a:ext cx="252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KULLANILDIĞI YER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="" xmlns:a16="http://schemas.microsoft.com/office/drawing/2014/main" id="{6C6B3DCB-FCE1-5852-C27D-8155246A2E5C}"/>
              </a:ext>
            </a:extLst>
          </p:cNvPr>
          <p:cNvSpPr txBox="1"/>
          <p:nvPr/>
        </p:nvSpPr>
        <p:spPr>
          <a:xfrm>
            <a:off x="11212365" y="1861181"/>
            <a:ext cx="252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KULLANILDIĞI YER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="" xmlns:a16="http://schemas.microsoft.com/office/drawing/2014/main" id="{531565E4-FB5E-2C5B-2D63-FE76F43E940F}"/>
              </a:ext>
            </a:extLst>
          </p:cNvPr>
          <p:cNvSpPr txBox="1"/>
          <p:nvPr/>
        </p:nvSpPr>
        <p:spPr>
          <a:xfrm>
            <a:off x="6198839" y="3682206"/>
            <a:ext cx="3011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/>
              <a:t>Ön Lisans Bölümlerini </a:t>
            </a:r>
          </a:p>
          <a:p>
            <a:r>
              <a:rPr lang="tr-TR" sz="2400" b="1" dirty="0"/>
              <a:t>    tercih ederken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/>
              <a:t>Açık öğretim  Ön lisans tercihlerinde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="" xmlns:a16="http://schemas.microsoft.com/office/drawing/2014/main" id="{E7067238-AB1D-922D-222D-AEB2AB29B426}"/>
              </a:ext>
            </a:extLst>
          </p:cNvPr>
          <p:cNvSpPr txBox="1"/>
          <p:nvPr/>
        </p:nvSpPr>
        <p:spPr>
          <a:xfrm>
            <a:off x="10760491" y="3682206"/>
            <a:ext cx="3011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Özel Yetenek Sınavına başvuru yaparken öğrencilerin TYT puan türündeki puanlarına bakılır.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="" xmlns:a16="http://schemas.microsoft.com/office/drawing/2014/main" id="{53239D61-615A-DDB1-D3AB-941E135450F3}"/>
              </a:ext>
            </a:extLst>
          </p:cNvPr>
          <p:cNvSpPr txBox="1"/>
          <p:nvPr/>
        </p:nvSpPr>
        <p:spPr>
          <a:xfrm>
            <a:off x="0" y="1738070"/>
            <a:ext cx="252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="" xmlns:a16="http://schemas.microsoft.com/office/drawing/2014/main" id="{4494EBE0-166C-0D9A-3DBE-8B0F17CE1A0F}"/>
              </a:ext>
            </a:extLst>
          </p:cNvPr>
          <p:cNvSpPr txBox="1"/>
          <p:nvPr/>
        </p:nvSpPr>
        <p:spPr>
          <a:xfrm>
            <a:off x="4584311" y="1738070"/>
            <a:ext cx="252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02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="" xmlns:a16="http://schemas.microsoft.com/office/drawing/2014/main" id="{49E2D001-A190-B502-CF65-A87DD03768DF}"/>
              </a:ext>
            </a:extLst>
          </p:cNvPr>
          <p:cNvSpPr txBox="1"/>
          <p:nvPr/>
        </p:nvSpPr>
        <p:spPr>
          <a:xfrm>
            <a:off x="9194378" y="1738070"/>
            <a:ext cx="252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71509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67164" y="136635"/>
            <a:ext cx="770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Yeterlilik Testi (AYT) Soru Sayıları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ED54C16-E049-4E9B-2557-E90A8B545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41641" y="3457903"/>
            <a:ext cx="2357160" cy="40851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C1161AF6-2E0D-55B8-302C-5699432C7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71865" y="3457903"/>
            <a:ext cx="2506701" cy="40851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3CF7A554-BA18-358A-4E76-8246C7227D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59352" y="3373819"/>
            <a:ext cx="2357160" cy="416926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EB75D27E-7390-9BBF-D141-E260BE9FDD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70505" y="3373819"/>
            <a:ext cx="2401485" cy="416926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DEBD79E0-DD03-8EF9-6DCA-4A707A4754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580372" y="1036533"/>
            <a:ext cx="2206128" cy="219887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E9D98B07-4817-4D45-874B-D1660DC0BC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748972" y="1036533"/>
            <a:ext cx="2206128" cy="219887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="" xmlns:a16="http://schemas.microsoft.com/office/drawing/2014/main" id="{A12A4D91-7E62-6158-FFC8-1312B4D543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312545" y="1036532"/>
            <a:ext cx="2206128" cy="219887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="" xmlns:a16="http://schemas.microsoft.com/office/drawing/2014/main" id="{A4D27271-0385-B7C4-C192-2B830F2FF9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181910" y="1036532"/>
            <a:ext cx="2206128" cy="2198871"/>
          </a:xfrm>
          <a:prstGeom prst="rect">
            <a:avLst/>
          </a:prstGeom>
        </p:spPr>
      </p:pic>
      <p:sp>
        <p:nvSpPr>
          <p:cNvPr id="22" name="Metin kutusu 21">
            <a:extLst>
              <a:ext uri="{FF2B5EF4-FFF2-40B4-BE49-F238E27FC236}">
                <a16:creationId xmlns="" xmlns:a16="http://schemas.microsoft.com/office/drawing/2014/main" id="{8003BF6E-1E68-1237-E71A-58AB3F63A256}"/>
              </a:ext>
            </a:extLst>
          </p:cNvPr>
          <p:cNvSpPr txBox="1"/>
          <p:nvPr/>
        </p:nvSpPr>
        <p:spPr>
          <a:xfrm>
            <a:off x="2181910" y="6894786"/>
            <a:ext cx="210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="" xmlns:a16="http://schemas.microsoft.com/office/drawing/2014/main" id="{99F1BA40-B674-5877-8675-78524037657D}"/>
              </a:ext>
            </a:extLst>
          </p:cNvPr>
          <p:cNvSpPr txBox="1"/>
          <p:nvPr/>
        </p:nvSpPr>
        <p:spPr>
          <a:xfrm>
            <a:off x="4803671" y="6894786"/>
            <a:ext cx="210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EDEBİYAT-SOSYAL-1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="" xmlns:a16="http://schemas.microsoft.com/office/drawing/2014/main" id="{7FBD4EAA-7542-09B3-B4B2-3EA25338D0AE}"/>
              </a:ext>
            </a:extLst>
          </p:cNvPr>
          <p:cNvSpPr txBox="1"/>
          <p:nvPr/>
        </p:nvSpPr>
        <p:spPr>
          <a:xfrm>
            <a:off x="7669951" y="6894786"/>
            <a:ext cx="210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SOSYAL BİLİMLER-2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="" xmlns:a16="http://schemas.microsoft.com/office/drawing/2014/main" id="{79FC925D-B835-EE30-69E9-78E5B5173736}"/>
              </a:ext>
            </a:extLst>
          </p:cNvPr>
          <p:cNvSpPr txBox="1"/>
          <p:nvPr/>
        </p:nvSpPr>
        <p:spPr>
          <a:xfrm>
            <a:off x="10416662" y="6894786"/>
            <a:ext cx="210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BİLİMLERİ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="" xmlns:a16="http://schemas.microsoft.com/office/drawing/2014/main" id="{ED8CB7CE-13DD-8925-5D0D-90D56FF079FE}"/>
              </a:ext>
            </a:extLst>
          </p:cNvPr>
          <p:cNvSpPr txBox="1"/>
          <p:nvPr/>
        </p:nvSpPr>
        <p:spPr>
          <a:xfrm>
            <a:off x="2230389" y="1551191"/>
            <a:ext cx="21091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b="1" dirty="0">
                <a:solidFill>
                  <a:srgbClr val="5C9EBC"/>
                </a:solidFill>
              </a:rPr>
              <a:t>40</a:t>
            </a:r>
          </a:p>
          <a:p>
            <a:pPr algn="ctr"/>
            <a:r>
              <a:rPr lang="tr-TR" sz="3500" b="1" dirty="0">
                <a:solidFill>
                  <a:srgbClr val="5C9EBC"/>
                </a:solidFill>
              </a:rPr>
              <a:t>SORU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="" xmlns:a16="http://schemas.microsoft.com/office/drawing/2014/main" id="{0D1B447A-63F9-E40A-C986-1BCFECEE19A4}"/>
              </a:ext>
            </a:extLst>
          </p:cNvPr>
          <p:cNvSpPr txBox="1"/>
          <p:nvPr/>
        </p:nvSpPr>
        <p:spPr>
          <a:xfrm>
            <a:off x="4803671" y="1551190"/>
            <a:ext cx="21091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b="1" dirty="0">
                <a:solidFill>
                  <a:srgbClr val="5359A6"/>
                </a:solidFill>
              </a:rPr>
              <a:t>40</a:t>
            </a:r>
          </a:p>
          <a:p>
            <a:pPr algn="ctr"/>
            <a:r>
              <a:rPr lang="tr-TR" sz="3500" b="1" dirty="0">
                <a:solidFill>
                  <a:srgbClr val="5359A6"/>
                </a:solidFill>
              </a:rPr>
              <a:t>SORU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="" xmlns:a16="http://schemas.microsoft.com/office/drawing/2014/main" id="{834ECB7C-4E6F-E9D2-B2AB-F7A6ED7E2792}"/>
              </a:ext>
            </a:extLst>
          </p:cNvPr>
          <p:cNvSpPr txBox="1"/>
          <p:nvPr/>
        </p:nvSpPr>
        <p:spPr>
          <a:xfrm>
            <a:off x="7628851" y="1550285"/>
            <a:ext cx="21091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b="1" dirty="0">
                <a:solidFill>
                  <a:srgbClr val="A0E13A"/>
                </a:solidFill>
              </a:rPr>
              <a:t>40</a:t>
            </a:r>
          </a:p>
          <a:p>
            <a:pPr algn="ctr"/>
            <a:r>
              <a:rPr lang="tr-TR" sz="3500" b="1" dirty="0">
                <a:solidFill>
                  <a:srgbClr val="A0E13A"/>
                </a:solidFill>
              </a:rPr>
              <a:t>SORU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="" xmlns:a16="http://schemas.microsoft.com/office/drawing/2014/main" id="{A7D393FB-87F7-476D-34EC-AFC7629F9747}"/>
              </a:ext>
            </a:extLst>
          </p:cNvPr>
          <p:cNvSpPr txBox="1"/>
          <p:nvPr/>
        </p:nvSpPr>
        <p:spPr>
          <a:xfrm>
            <a:off x="10361024" y="1550285"/>
            <a:ext cx="21091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b="1" dirty="0">
                <a:solidFill>
                  <a:srgbClr val="5C9EBC"/>
                </a:solidFill>
              </a:rPr>
              <a:t>40</a:t>
            </a:r>
          </a:p>
          <a:p>
            <a:pPr algn="ctr"/>
            <a:r>
              <a:rPr lang="tr-TR" sz="3500" b="1" dirty="0">
                <a:solidFill>
                  <a:srgbClr val="5C9EBC"/>
                </a:solidFill>
              </a:rPr>
              <a:t>SORU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="" xmlns:a16="http://schemas.microsoft.com/office/drawing/2014/main" id="{BD0B6287-A9B9-C97B-1F84-C1DB0677042E}"/>
              </a:ext>
            </a:extLst>
          </p:cNvPr>
          <p:cNvSpPr txBox="1"/>
          <p:nvPr/>
        </p:nvSpPr>
        <p:spPr>
          <a:xfrm>
            <a:off x="2165636" y="4957296"/>
            <a:ext cx="2109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solidFill>
                  <a:schemeClr val="bg1"/>
                </a:solidFill>
              </a:rPr>
              <a:t>Geometri Soruları</a:t>
            </a:r>
          </a:p>
          <a:p>
            <a:pPr algn="ctr"/>
            <a:r>
              <a:rPr lang="tr-TR" sz="1800" b="1" dirty="0">
                <a:solidFill>
                  <a:schemeClr val="bg1"/>
                </a:solidFill>
              </a:rPr>
              <a:t>Matematik Testi </a:t>
            </a:r>
          </a:p>
          <a:p>
            <a:pPr algn="ctr"/>
            <a:r>
              <a:rPr lang="tr-TR" sz="1800" b="1" dirty="0">
                <a:solidFill>
                  <a:schemeClr val="bg1"/>
                </a:solidFill>
              </a:rPr>
              <a:t>İçinde yer almaktadır.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="" xmlns:a16="http://schemas.microsoft.com/office/drawing/2014/main" id="{A2096983-FDE0-054D-752C-450EE5D8B4B9}"/>
              </a:ext>
            </a:extLst>
          </p:cNvPr>
          <p:cNvSpPr txBox="1"/>
          <p:nvPr/>
        </p:nvSpPr>
        <p:spPr>
          <a:xfrm>
            <a:off x="4958798" y="5095795"/>
            <a:ext cx="2109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chemeClr val="bg1"/>
                </a:solidFill>
              </a:rPr>
              <a:t>Edebiyat:24 Soru</a:t>
            </a:r>
          </a:p>
          <a:p>
            <a:r>
              <a:rPr lang="tr-TR" sz="1800" b="1" dirty="0">
                <a:solidFill>
                  <a:schemeClr val="bg1"/>
                </a:solidFill>
              </a:rPr>
              <a:t>Tarih-1:10 Soru</a:t>
            </a:r>
          </a:p>
          <a:p>
            <a:r>
              <a:rPr lang="tr-TR" sz="1800" b="1" dirty="0">
                <a:solidFill>
                  <a:schemeClr val="bg1"/>
                </a:solidFill>
              </a:rPr>
              <a:t>Coğrafya-1:6 Soru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="" xmlns:a16="http://schemas.microsoft.com/office/drawing/2014/main" id="{21947D96-7CCF-D8E9-4EEF-FB3004F661D2}"/>
              </a:ext>
            </a:extLst>
          </p:cNvPr>
          <p:cNvSpPr txBox="1"/>
          <p:nvPr/>
        </p:nvSpPr>
        <p:spPr>
          <a:xfrm>
            <a:off x="7743520" y="5074775"/>
            <a:ext cx="2109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/>
              <a:t>Tarih-1:11 Soru</a:t>
            </a:r>
          </a:p>
          <a:p>
            <a:r>
              <a:rPr lang="tr-TR" sz="1800" b="1" dirty="0"/>
              <a:t>Coğ.-2:11 Soru</a:t>
            </a:r>
          </a:p>
          <a:p>
            <a:r>
              <a:rPr lang="tr-TR" sz="1800" b="1" dirty="0"/>
              <a:t>Din Kül.:6 Soru</a:t>
            </a:r>
          </a:p>
          <a:p>
            <a:r>
              <a:rPr lang="tr-TR" sz="1800" b="1" dirty="0"/>
              <a:t>Fel. Grb.:12 Soru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="" xmlns:a16="http://schemas.microsoft.com/office/drawing/2014/main" id="{47261F6D-FB50-29CC-DBDE-C69BAB86CF55}"/>
              </a:ext>
            </a:extLst>
          </p:cNvPr>
          <p:cNvSpPr txBox="1"/>
          <p:nvPr/>
        </p:nvSpPr>
        <p:spPr>
          <a:xfrm>
            <a:off x="10563806" y="5095795"/>
            <a:ext cx="2109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chemeClr val="bg1"/>
                </a:solidFill>
              </a:rPr>
              <a:t>Fizik: 14 Soru</a:t>
            </a:r>
          </a:p>
          <a:p>
            <a:r>
              <a:rPr lang="tr-TR" sz="1800" b="1" dirty="0">
                <a:solidFill>
                  <a:schemeClr val="bg1"/>
                </a:solidFill>
              </a:rPr>
              <a:t>Kimya: 13 Soru</a:t>
            </a:r>
          </a:p>
          <a:p>
            <a:r>
              <a:rPr lang="tr-TR" sz="1800" b="1" dirty="0">
                <a:solidFill>
                  <a:schemeClr val="bg1"/>
                </a:solidFill>
              </a:rPr>
              <a:t>Biyoloji 13 Soru</a:t>
            </a:r>
          </a:p>
        </p:txBody>
      </p:sp>
    </p:spTree>
    <p:extLst>
      <p:ext uri="{BB962C8B-B14F-4D97-AF65-F5344CB8AC3E}">
        <p14:creationId xmlns:p14="http://schemas.microsoft.com/office/powerpoint/2010/main" val="17646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67164" y="136635"/>
            <a:ext cx="770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Yabancı Dil Testi (YDT) Soru Sayıları Ve Sınav Yapılan Diller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="" xmlns:a16="http://schemas.microsoft.com/office/drawing/2014/main" id="{EC160F9E-9402-DE96-AEB8-8056F4874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34510" y="2303687"/>
            <a:ext cx="12169392" cy="336663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="" xmlns:a16="http://schemas.microsoft.com/office/drawing/2014/main" id="{ED95824E-0EB8-6442-C86E-36CB0A56D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35964" y="1138521"/>
            <a:ext cx="2819209" cy="160529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="" xmlns:a16="http://schemas.microsoft.com/office/drawing/2014/main" id="{C1F6C568-9209-32FA-D998-DE32A2115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53192" y="2381714"/>
            <a:ext cx="2819209" cy="160529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="" xmlns:a16="http://schemas.microsoft.com/office/drawing/2014/main" id="{EA4822D1-E346-E5DA-4060-3C746F449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96847" y="1138520"/>
            <a:ext cx="2819209" cy="160529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="" xmlns:a16="http://schemas.microsoft.com/office/drawing/2014/main" id="{D4FD86BF-7892-C442-419A-FD0647B1A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1478" y="2562763"/>
            <a:ext cx="2819209" cy="1605291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="" xmlns:a16="http://schemas.microsoft.com/office/drawing/2014/main" id="{9AAAB2AA-6606-B755-BFA6-938A8C5FB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88375" y="4144351"/>
            <a:ext cx="9525" cy="21717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="" xmlns:a16="http://schemas.microsoft.com/office/drawing/2014/main" id="{FBD51AF8-B08E-9D9F-96CA-F71CD9AF66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836613" y="4144351"/>
            <a:ext cx="9525" cy="21717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="" xmlns:a16="http://schemas.microsoft.com/office/drawing/2014/main" id="{2B4BA017-BB0B-38D8-AE83-5A7ED20FF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69244" y="5387544"/>
            <a:ext cx="2819209" cy="1605291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="" xmlns:a16="http://schemas.microsoft.com/office/drawing/2014/main" id="{EF075A26-2F4D-8313-2D91-02745CC2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96846" y="5465573"/>
            <a:ext cx="2819209" cy="1605291"/>
          </a:xfrm>
          <a:prstGeom prst="rect">
            <a:avLst/>
          </a:prstGeom>
        </p:spPr>
      </p:pic>
      <p:sp>
        <p:nvSpPr>
          <p:cNvPr id="43" name="Metin kutusu 42">
            <a:extLst>
              <a:ext uri="{FF2B5EF4-FFF2-40B4-BE49-F238E27FC236}">
                <a16:creationId xmlns="" xmlns:a16="http://schemas.microsoft.com/office/drawing/2014/main" id="{849DF8DF-D00E-74C5-EE0F-86A3ABDB8DDD}"/>
              </a:ext>
            </a:extLst>
          </p:cNvPr>
          <p:cNvSpPr txBox="1"/>
          <p:nvPr/>
        </p:nvSpPr>
        <p:spPr>
          <a:xfrm>
            <a:off x="2486915" y="1417370"/>
            <a:ext cx="63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C932"/>
                </a:solidFill>
              </a:rPr>
              <a:t>01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="" xmlns:a16="http://schemas.microsoft.com/office/drawing/2014/main" id="{EDCA019F-3EF3-9935-D19B-D62D98F9C6FF}"/>
              </a:ext>
            </a:extLst>
          </p:cNvPr>
          <p:cNvSpPr txBox="1"/>
          <p:nvPr/>
        </p:nvSpPr>
        <p:spPr>
          <a:xfrm>
            <a:off x="4984722" y="2669761"/>
            <a:ext cx="63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C932"/>
                </a:solidFill>
              </a:rPr>
              <a:t>02</a:t>
            </a:r>
          </a:p>
        </p:txBody>
      </p:sp>
      <p:sp>
        <p:nvSpPr>
          <p:cNvPr id="45" name="Metin kutusu 44">
            <a:extLst>
              <a:ext uri="{FF2B5EF4-FFF2-40B4-BE49-F238E27FC236}">
                <a16:creationId xmlns="" xmlns:a16="http://schemas.microsoft.com/office/drawing/2014/main" id="{BC252083-0CB2-4597-8A30-1E6670B3BDAC}"/>
              </a:ext>
            </a:extLst>
          </p:cNvPr>
          <p:cNvSpPr txBox="1"/>
          <p:nvPr/>
        </p:nvSpPr>
        <p:spPr>
          <a:xfrm>
            <a:off x="7428376" y="1435961"/>
            <a:ext cx="63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C932"/>
                </a:solidFill>
              </a:rPr>
              <a:t>03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="" xmlns:a16="http://schemas.microsoft.com/office/drawing/2014/main" id="{E217F8CB-80C4-57BF-9F77-443C97715912}"/>
              </a:ext>
            </a:extLst>
          </p:cNvPr>
          <p:cNvSpPr txBox="1"/>
          <p:nvPr/>
        </p:nvSpPr>
        <p:spPr>
          <a:xfrm>
            <a:off x="9813008" y="2881846"/>
            <a:ext cx="63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C932"/>
                </a:solidFill>
              </a:rPr>
              <a:t>04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="" xmlns:a16="http://schemas.microsoft.com/office/drawing/2014/main" id="{76081A94-778D-14FB-C25B-2B4C864EA0D1}"/>
              </a:ext>
            </a:extLst>
          </p:cNvPr>
          <p:cNvSpPr txBox="1"/>
          <p:nvPr/>
        </p:nvSpPr>
        <p:spPr>
          <a:xfrm>
            <a:off x="2590264" y="5676984"/>
            <a:ext cx="63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C932"/>
                </a:solidFill>
              </a:rPr>
              <a:t>05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="" xmlns:a16="http://schemas.microsoft.com/office/drawing/2014/main" id="{5BE3E93E-0624-C5E4-9B34-3CCFBE493504}"/>
              </a:ext>
            </a:extLst>
          </p:cNvPr>
          <p:cNvSpPr txBox="1"/>
          <p:nvPr/>
        </p:nvSpPr>
        <p:spPr>
          <a:xfrm>
            <a:off x="7417866" y="5748351"/>
            <a:ext cx="63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C932"/>
                </a:solidFill>
              </a:rPr>
              <a:t>06</a:t>
            </a:r>
          </a:p>
        </p:txBody>
      </p:sp>
      <p:sp>
        <p:nvSpPr>
          <p:cNvPr id="49" name="Metin kutusu 48">
            <a:extLst>
              <a:ext uri="{FF2B5EF4-FFF2-40B4-BE49-F238E27FC236}">
                <a16:creationId xmlns="" xmlns:a16="http://schemas.microsoft.com/office/drawing/2014/main" id="{715A22E8-38D0-9546-9D24-9CB7991F075E}"/>
              </a:ext>
            </a:extLst>
          </p:cNvPr>
          <p:cNvSpPr txBox="1"/>
          <p:nvPr/>
        </p:nvSpPr>
        <p:spPr>
          <a:xfrm>
            <a:off x="3461550" y="1728348"/>
            <a:ext cx="130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42349"/>
                </a:solidFill>
              </a:rPr>
              <a:t>İngilizce</a:t>
            </a:r>
          </a:p>
        </p:txBody>
      </p:sp>
      <p:sp>
        <p:nvSpPr>
          <p:cNvPr id="50" name="Metin kutusu 49">
            <a:extLst>
              <a:ext uri="{FF2B5EF4-FFF2-40B4-BE49-F238E27FC236}">
                <a16:creationId xmlns="" xmlns:a16="http://schemas.microsoft.com/office/drawing/2014/main" id="{D414694C-9E88-DA3D-84B8-09CBFF8B5252}"/>
              </a:ext>
            </a:extLst>
          </p:cNvPr>
          <p:cNvSpPr txBox="1"/>
          <p:nvPr/>
        </p:nvSpPr>
        <p:spPr>
          <a:xfrm>
            <a:off x="8380391" y="1688689"/>
            <a:ext cx="130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42349"/>
                </a:solidFill>
              </a:rPr>
              <a:t>Rusça</a:t>
            </a:r>
          </a:p>
        </p:txBody>
      </p:sp>
      <p:sp>
        <p:nvSpPr>
          <p:cNvPr id="51" name="Metin kutusu 50">
            <a:extLst>
              <a:ext uri="{FF2B5EF4-FFF2-40B4-BE49-F238E27FC236}">
                <a16:creationId xmlns="" xmlns:a16="http://schemas.microsoft.com/office/drawing/2014/main" id="{D29F9C81-8957-3082-E5DB-CC4FBB952892}"/>
              </a:ext>
            </a:extLst>
          </p:cNvPr>
          <p:cNvSpPr txBox="1"/>
          <p:nvPr/>
        </p:nvSpPr>
        <p:spPr>
          <a:xfrm>
            <a:off x="5958742" y="2993678"/>
            <a:ext cx="142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42349"/>
                </a:solidFill>
              </a:rPr>
              <a:t>Fransızca</a:t>
            </a:r>
          </a:p>
        </p:txBody>
      </p:sp>
      <p:sp>
        <p:nvSpPr>
          <p:cNvPr id="52" name="Metin kutusu 51">
            <a:extLst>
              <a:ext uri="{FF2B5EF4-FFF2-40B4-BE49-F238E27FC236}">
                <a16:creationId xmlns="" xmlns:a16="http://schemas.microsoft.com/office/drawing/2014/main" id="{F800DCB0-38DE-1227-3258-0556D6C79C59}"/>
              </a:ext>
            </a:extLst>
          </p:cNvPr>
          <p:cNvSpPr txBox="1"/>
          <p:nvPr/>
        </p:nvSpPr>
        <p:spPr>
          <a:xfrm>
            <a:off x="10757451" y="3134575"/>
            <a:ext cx="142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42349"/>
                </a:solidFill>
              </a:rPr>
              <a:t>Arapça</a:t>
            </a:r>
          </a:p>
        </p:txBody>
      </p:sp>
      <p:sp>
        <p:nvSpPr>
          <p:cNvPr id="53" name="Metin kutusu 52">
            <a:extLst>
              <a:ext uri="{FF2B5EF4-FFF2-40B4-BE49-F238E27FC236}">
                <a16:creationId xmlns="" xmlns:a16="http://schemas.microsoft.com/office/drawing/2014/main" id="{C1F51F73-0F7E-7E71-163C-E1C8C14D58E8}"/>
              </a:ext>
            </a:extLst>
          </p:cNvPr>
          <p:cNvSpPr txBox="1"/>
          <p:nvPr/>
        </p:nvSpPr>
        <p:spPr>
          <a:xfrm>
            <a:off x="3461550" y="6037217"/>
            <a:ext cx="142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42349"/>
                </a:solidFill>
              </a:rPr>
              <a:t>Almanca</a:t>
            </a:r>
          </a:p>
        </p:txBody>
      </p:sp>
      <p:sp>
        <p:nvSpPr>
          <p:cNvPr id="54" name="Metin kutusu 53">
            <a:extLst>
              <a:ext uri="{FF2B5EF4-FFF2-40B4-BE49-F238E27FC236}">
                <a16:creationId xmlns="" xmlns:a16="http://schemas.microsoft.com/office/drawing/2014/main" id="{50B05960-7024-F016-1583-0CDF511D3350}"/>
              </a:ext>
            </a:extLst>
          </p:cNvPr>
          <p:cNvSpPr txBox="1"/>
          <p:nvPr/>
        </p:nvSpPr>
        <p:spPr>
          <a:xfrm>
            <a:off x="8374904" y="5816968"/>
            <a:ext cx="142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42349"/>
                </a:solidFill>
              </a:rPr>
              <a:t>80 SORU</a:t>
            </a:r>
          </a:p>
        </p:txBody>
      </p:sp>
    </p:spTree>
    <p:extLst>
      <p:ext uri="{BB962C8B-B14F-4D97-AF65-F5344CB8AC3E}">
        <p14:creationId xmlns:p14="http://schemas.microsoft.com/office/powerpoint/2010/main" val="346851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767164" y="157655"/>
            <a:ext cx="770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YETERLİLİK Ve DİL TESTİ (AYT/YDT) PUAN 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0D932B86-7F6D-4C06-4C0A-72040CDD5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080" y="1229545"/>
            <a:ext cx="6337156" cy="60856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FEF0E5D-DA1C-10A5-3040-97B128C00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27893" y="1229545"/>
            <a:ext cx="6332789" cy="608565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DAE7FE1-1C53-B0DE-2E09-F2D614C1CEF8}"/>
              </a:ext>
            </a:extLst>
          </p:cNvPr>
          <p:cNvSpPr txBox="1"/>
          <p:nvPr/>
        </p:nvSpPr>
        <p:spPr>
          <a:xfrm>
            <a:off x="3050794" y="2705212"/>
            <a:ext cx="34077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 -EŞİT AĞIRLIK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 -SAYISAL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 -SÖZEL 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 -DİL </a:t>
            </a:r>
          </a:p>
          <a:p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/>
              <a:t>OLMAK ÜZERE </a:t>
            </a:r>
          </a:p>
          <a:p>
            <a:r>
              <a:rPr lang="tr-TR" sz="2800" b="1" dirty="0"/>
              <a:t>4 E AYRILIR…</a:t>
            </a:r>
          </a:p>
          <a:p>
            <a:endParaRPr lang="tr-TR" sz="2800" b="1" dirty="0"/>
          </a:p>
        </p:txBody>
      </p:sp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94245222-C540-CCA5-ADCA-061722701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V="1">
            <a:off x="12927904" y="3863657"/>
            <a:ext cx="3226496" cy="99555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3965F616-A224-47A3-DC04-CAE850364709}"/>
              </a:ext>
            </a:extLst>
          </p:cNvPr>
          <p:cNvSpPr txBox="1"/>
          <p:nvPr/>
        </p:nvSpPr>
        <p:spPr>
          <a:xfrm>
            <a:off x="8499458" y="2128759"/>
            <a:ext cx="29717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-LİSANS PROGRAMLARINI TERCİH EDERKEN KULLANILIR.</a:t>
            </a:r>
          </a:p>
          <a:p>
            <a:endParaRPr lang="tr-TR" sz="2800" b="1" dirty="0"/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949C4F00-B33A-C38A-5DC4-ADD77E33CB93}"/>
              </a:ext>
            </a:extLst>
          </p:cNvPr>
          <p:cNvSpPr txBox="1"/>
          <p:nvPr/>
        </p:nvSpPr>
        <p:spPr>
          <a:xfrm>
            <a:off x="8499458" y="3997873"/>
            <a:ext cx="31819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- AÇIKÖĞRETİM LİSANS PROGRAMLARINI TERCİH EDERKEN KULLANILIR.</a:t>
            </a:r>
          </a:p>
        </p:txBody>
      </p:sp>
    </p:spTree>
    <p:extLst>
      <p:ext uri="{BB962C8B-B14F-4D97-AF65-F5344CB8AC3E}">
        <p14:creationId xmlns:p14="http://schemas.microsoft.com/office/powerpoint/2010/main" val="403025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90D131AD-EF4E-E1CB-FA73-6B9F79210892}"/>
              </a:ext>
            </a:extLst>
          </p:cNvPr>
          <p:cNvSpPr txBox="1"/>
          <p:nvPr/>
        </p:nvSpPr>
        <p:spPr>
          <a:xfrm>
            <a:off x="3851244" y="162633"/>
            <a:ext cx="770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 Puan Türü İçin Hangi Testleri Çözmeliyim?</a:t>
            </a:r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7354">
            <a:off x="2213054" y="1117426"/>
            <a:ext cx="1891747" cy="215100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745" y="1273684"/>
            <a:ext cx="2077652" cy="183848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678" y="1273684"/>
            <a:ext cx="2081215" cy="183848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101" y="3335095"/>
            <a:ext cx="2077652" cy="183848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7354">
            <a:off x="4507697" y="3178837"/>
            <a:ext cx="1891747" cy="215100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677" y="3335095"/>
            <a:ext cx="2081215" cy="183848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538" y="5396506"/>
            <a:ext cx="2081215" cy="183848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744" y="5396506"/>
            <a:ext cx="2077652" cy="183848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7354">
            <a:off x="6757411" y="5240248"/>
            <a:ext cx="1891747" cy="215100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7033" y="1341471"/>
            <a:ext cx="2402854" cy="2736842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7034" y="4212565"/>
            <a:ext cx="2402854" cy="273215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10798" y="1455821"/>
            <a:ext cx="1539022" cy="1474211"/>
          </a:xfrm>
          <a:prstGeom prst="ellipse">
            <a:avLst/>
          </a:prstGeom>
          <a:solidFill>
            <a:srgbClr val="E1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SAYISAL</a:t>
            </a:r>
            <a:endParaRPr lang="tr-TR" sz="2000" b="1" dirty="0"/>
          </a:p>
        </p:txBody>
      </p:sp>
      <p:sp>
        <p:nvSpPr>
          <p:cNvPr id="17" name="Oval 16"/>
          <p:cNvSpPr/>
          <p:nvPr/>
        </p:nvSpPr>
        <p:spPr>
          <a:xfrm>
            <a:off x="420794" y="3517232"/>
            <a:ext cx="1539022" cy="1474211"/>
          </a:xfrm>
          <a:prstGeom prst="ellipse">
            <a:avLst/>
          </a:prstGeom>
          <a:solidFill>
            <a:srgbClr val="6F9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EŞİT AĞIRLIK</a:t>
            </a:r>
            <a:endParaRPr lang="tr-TR" sz="2000" b="1" dirty="0"/>
          </a:p>
        </p:txBody>
      </p:sp>
      <p:sp>
        <p:nvSpPr>
          <p:cNvPr id="18" name="Oval 17"/>
          <p:cNvSpPr/>
          <p:nvPr/>
        </p:nvSpPr>
        <p:spPr>
          <a:xfrm>
            <a:off x="417231" y="5578643"/>
            <a:ext cx="1539022" cy="1474211"/>
          </a:xfrm>
          <a:prstGeom prst="ellipse">
            <a:avLst/>
          </a:prstGeom>
          <a:solidFill>
            <a:srgbClr val="5C9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SÖZEL</a:t>
            </a:r>
            <a:endParaRPr lang="tr-TR" sz="2000" b="1" dirty="0"/>
          </a:p>
        </p:txBody>
      </p:sp>
      <p:sp>
        <p:nvSpPr>
          <p:cNvPr id="20" name="Oval 19"/>
          <p:cNvSpPr/>
          <p:nvPr/>
        </p:nvSpPr>
        <p:spPr>
          <a:xfrm>
            <a:off x="9762101" y="3265891"/>
            <a:ext cx="1539022" cy="1474211"/>
          </a:xfrm>
          <a:prstGeom prst="ellipse">
            <a:avLst/>
          </a:prstGeom>
          <a:solidFill>
            <a:srgbClr val="FFC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DİL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2530933" y="1931316"/>
            <a:ext cx="125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TYT</a:t>
            </a:r>
            <a:endParaRPr lang="tr-TR" sz="2800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2530932" y="3970912"/>
            <a:ext cx="125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TYT</a:t>
            </a:r>
            <a:endParaRPr lang="tr-TR" sz="2800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2515846" y="6025056"/>
            <a:ext cx="125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TYT</a:t>
            </a:r>
            <a:endParaRPr lang="tr-TR" sz="2800" b="1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4659583" y="1931316"/>
            <a:ext cx="158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MATEMATİK</a:t>
            </a:r>
            <a:endParaRPr lang="tr-TR" sz="2000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4659583" y="3992727"/>
            <a:ext cx="158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MATEMATİK</a:t>
            </a:r>
            <a:endParaRPr lang="tr-TR" sz="2000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6893255" y="1947358"/>
            <a:ext cx="158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FEN BİLGİSİ</a:t>
            </a:r>
            <a:endParaRPr lang="tr-TR" sz="2000" b="1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6909297" y="3890702"/>
            <a:ext cx="158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EDEBİYAT</a:t>
            </a:r>
          </a:p>
          <a:p>
            <a:pPr algn="ctr"/>
            <a:r>
              <a:rPr lang="tr-TR" sz="2000" b="1" dirty="0" smtClean="0"/>
              <a:t>SOS-1</a:t>
            </a:r>
            <a:endParaRPr lang="tr-TR" sz="2000" b="1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4654745" y="5961166"/>
            <a:ext cx="158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EDEBİYAT</a:t>
            </a:r>
          </a:p>
          <a:p>
            <a:pPr algn="ctr"/>
            <a:r>
              <a:rPr lang="tr-TR" sz="2000" b="1" dirty="0" smtClean="0"/>
              <a:t>SOS-1</a:t>
            </a:r>
            <a:endParaRPr lang="tr-TR" sz="2000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6908111" y="5961166"/>
            <a:ext cx="158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SOSYAL</a:t>
            </a:r>
          </a:p>
          <a:p>
            <a:pPr algn="ctr"/>
            <a:r>
              <a:rPr lang="tr-TR" sz="2000" b="1" dirty="0" smtClean="0"/>
              <a:t>BİL-2</a:t>
            </a:r>
            <a:endParaRPr lang="tr-TR" sz="2000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11614473" y="2455033"/>
            <a:ext cx="158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TYT</a:t>
            </a:r>
            <a:endParaRPr lang="tr-TR" sz="3200" b="1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11592680" y="5286255"/>
            <a:ext cx="158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YDT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5307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427</TotalTime>
  <Words>1321</Words>
  <Application>Microsoft Office PowerPoint</Application>
  <PresentationFormat>Özel</PresentationFormat>
  <Paragraphs>448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igdirram@outlook.com</dc:creator>
  <cp:lastModifiedBy>selam</cp:lastModifiedBy>
  <cp:revision>48</cp:revision>
  <dcterms:created xsi:type="dcterms:W3CDTF">2024-10-07T06:59:32Z</dcterms:created>
  <dcterms:modified xsi:type="dcterms:W3CDTF">2025-03-07T08:51:28Z</dcterms:modified>
</cp:coreProperties>
</file>